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5" r:id="rId8"/>
    <p:sldMasterId id="2147484249" r:id="rId9"/>
    <p:sldMasterId id="2147484283" r:id="rId10"/>
  </p:sldMasterIdLst>
  <p:notesMasterIdLst>
    <p:notesMasterId r:id="rId57"/>
  </p:notesMasterIdLst>
  <p:handoutMasterIdLst>
    <p:handoutMasterId r:id="rId58"/>
  </p:handoutMasterIdLst>
  <p:sldIdLst>
    <p:sldId id="327" r:id="rId11"/>
    <p:sldId id="354" r:id="rId12"/>
    <p:sldId id="331" r:id="rId13"/>
    <p:sldId id="365" r:id="rId14"/>
    <p:sldId id="360" r:id="rId15"/>
    <p:sldId id="366" r:id="rId16"/>
    <p:sldId id="393" r:id="rId17"/>
    <p:sldId id="332" r:id="rId18"/>
    <p:sldId id="382" r:id="rId19"/>
    <p:sldId id="384" r:id="rId20"/>
    <p:sldId id="385" r:id="rId21"/>
    <p:sldId id="390" r:id="rId22"/>
    <p:sldId id="392" r:id="rId23"/>
    <p:sldId id="391" r:id="rId24"/>
    <p:sldId id="359" r:id="rId25"/>
    <p:sldId id="336" r:id="rId26"/>
    <p:sldId id="386" r:id="rId27"/>
    <p:sldId id="387" r:id="rId28"/>
    <p:sldId id="361" r:id="rId29"/>
    <p:sldId id="337" r:id="rId30"/>
    <p:sldId id="388" r:id="rId31"/>
    <p:sldId id="399" r:id="rId32"/>
    <p:sldId id="358" r:id="rId33"/>
    <p:sldId id="338" r:id="rId34"/>
    <p:sldId id="367" r:id="rId35"/>
    <p:sldId id="368" r:id="rId36"/>
    <p:sldId id="377" r:id="rId37"/>
    <p:sldId id="380" r:id="rId38"/>
    <p:sldId id="378" r:id="rId39"/>
    <p:sldId id="379" r:id="rId40"/>
    <p:sldId id="339" r:id="rId41"/>
    <p:sldId id="369" r:id="rId42"/>
    <p:sldId id="370" r:id="rId43"/>
    <p:sldId id="371" r:id="rId44"/>
    <p:sldId id="375" r:id="rId45"/>
    <p:sldId id="376" r:id="rId46"/>
    <p:sldId id="374" r:id="rId47"/>
    <p:sldId id="372" r:id="rId48"/>
    <p:sldId id="373" r:id="rId49"/>
    <p:sldId id="357" r:id="rId50"/>
    <p:sldId id="389" r:id="rId51"/>
    <p:sldId id="394" r:id="rId52"/>
    <p:sldId id="395" r:id="rId53"/>
    <p:sldId id="396" r:id="rId54"/>
    <p:sldId id="397" r:id="rId55"/>
    <p:sldId id="398" r:id="rId56"/>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4434" autoAdjust="0"/>
  </p:normalViewPr>
  <p:slideViewPr>
    <p:cSldViewPr snapToGrid="0">
      <p:cViewPr varScale="1">
        <p:scale>
          <a:sx n="86" d="100"/>
          <a:sy n="86" d="100"/>
        </p:scale>
        <p:origin x="114" y="186"/>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10-01T15:03:50.661" idx="6">
    <p:pos x="7012" y="911"/>
    <p:text>I think we shouldn't concentrate on this topic here. Slide 10 already says that it is a commercial product. Lets focus on what actually Xamarin is here.</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11/13/2014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11/13/2014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81629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300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9610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49635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 Id="rId5" Type="http://schemas.openxmlformats.org/officeDocument/2006/relationships/image" Target="../media/image16.jpg"/><Relationship Id="rId4" Type="http://schemas.openxmlformats.org/officeDocument/2006/relationships/image" Target="../media/image15.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16.jpg"/><Relationship Id="rId4" Type="http://schemas.openxmlformats.org/officeDocument/2006/relationships/image" Target="../media/image15.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7.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6586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5551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910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686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88683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25222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17060344"/>
      </p:ext>
    </p:extLst>
  </p:cSld>
  <p:clrMapOvr>
    <a:masterClrMapping/>
  </p:clrMapOvr>
  <p:transition>
    <p:fade/>
  </p:transition>
  <p:timing>
    <p:tnLst>
      <p:par>
        <p:cTn id="1" dur="indefinite" restart="never" nodeType="tmRoot"/>
      </p:par>
    </p:tnLst>
  </p:timing>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29279909"/>
      </p:ext>
    </p:extLst>
  </p:cSld>
  <p:clrMapOvr>
    <a:masterClrMapping/>
  </p:clrMapOvr>
  <p:transition>
    <p:fade/>
  </p:transition>
  <p:timing>
    <p:tnLst>
      <p:par>
        <p:cTn id="1" dur="indefinite" restart="never" nodeType="tmRoot"/>
      </p:par>
    </p:tnLst>
  </p:timing>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7336037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60197011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43655736"/>
      </p:ext>
    </p:extLst>
  </p:cSld>
  <p:clrMapOvr>
    <a:masterClrMapping/>
  </p:clrMapOvr>
  <p:transition>
    <p:fade/>
  </p:transition>
  <p:timing>
    <p:tnLst>
      <p:par>
        <p:cTn id="1" dur="indefinite" restart="never" nodeType="tmRoot"/>
      </p:par>
    </p:tnLst>
  </p:timing>
  <p:hf hdr="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7897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60413"/>
      </p:ext>
    </p:extLst>
  </p:cSld>
  <p:clrMapOvr>
    <a:masterClrMapping/>
  </p:clrMapOvr>
  <p:transition>
    <p:fade/>
  </p:transition>
  <p:timing>
    <p:tnLst>
      <p:par>
        <p:cTn id="1" dur="indefinite" restart="never" nodeType="tmRoot"/>
      </p:par>
    </p:tnLst>
  </p:timing>
  <p:hf hdr="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8553268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2403246"/>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753195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2322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66355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8697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69632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70434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94849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344296424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80919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3234976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796860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224666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687142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84676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29827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00596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222139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49235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979672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14666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50794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421086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567954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16385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6314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46019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5731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06991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50529409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304238344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39683947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85478902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8561215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6885586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90439143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0143628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1609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96492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8056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5551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08895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87943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1901240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029477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419448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124945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65136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85291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59944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24004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4349064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748130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8070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3769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0093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6848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178035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69566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1575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06392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218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3496692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7132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67974486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15131549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05480571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6153059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6508259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5220137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81603197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3042505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70236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3.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4.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theme" Target="../theme/theme5.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7.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theme" Target="../theme/theme6.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7.png"/><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theme" Target="../theme/theme7.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7" r:id="rId8"/>
    <p:sldLayoutId id="2147484210" r:id="rId9"/>
    <p:sldLayoutId id="2147484211" r:id="rId10"/>
    <p:sldLayoutId id="2147484214" r:id="rId11"/>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9"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12" r:id="rId9"/>
    <p:sldLayoutId id="2147484213" r:id="rId10"/>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021211697"/>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50700502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 id="2147484277" r:id="rId28"/>
    <p:sldLayoutId id="2147484278" r:id="rId29"/>
    <p:sldLayoutId id="2147484279" r:id="rId30"/>
    <p:sldLayoutId id="2147484280" r:id="rId31"/>
    <p:sldLayoutId id="2147484281" r:id="rId32"/>
    <p:sldLayoutId id="2147484282"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24211683"/>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OfficeDev/Office-365-SDK-for-Android"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hyperlink" Target="http://dev.office.com/Androi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fficeDev/Office-365-SDK-for-iO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hyperlink" Target="http://dev.office.com/iO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summit.office.com" TargetMode="External"/><Relationship Id="rId1" Type="http://schemas.openxmlformats.org/officeDocument/2006/relationships/slideLayout" Target="../slideLayouts/slideLayout82.xml"/><Relationship Id="rId5" Type="http://schemas.openxmlformats.org/officeDocument/2006/relationships/image" Target="../media/image70.jp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71.png"/><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3" Type="http://schemas.openxmlformats.org/officeDocument/2006/relationships/hyperlink" Target="http://www.office.com/roadmap" TargetMode="External"/><Relationship Id="rId2" Type="http://schemas.openxmlformats.org/officeDocument/2006/relationships/image" Target="../media/image72.png"/><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aka.ms/OfficeDevFeedback" TargetMode="External"/><Relationship Id="rId1" Type="http://schemas.openxmlformats.org/officeDocument/2006/relationships/slideLayout" Target="../slideLayouts/slideLayout82.xml"/><Relationship Id="rId6" Type="http://schemas.openxmlformats.org/officeDocument/2006/relationships/image" Target="../media/image76.png"/><Relationship Id="rId5" Type="http://schemas.openxmlformats.org/officeDocument/2006/relationships/image" Target="../media/image75.emf"/><Relationship Id="rId4" Type="http://schemas.openxmlformats.org/officeDocument/2006/relationships/image" Target="../media/image7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33.png"/><Relationship Id="rId3" Type="http://schemas.openxmlformats.org/officeDocument/2006/relationships/image" Target="../media/image20.emf"/><Relationship Id="rId7" Type="http://schemas.openxmlformats.org/officeDocument/2006/relationships/image" Target="../media/image24.png"/><Relationship Id="rId12" Type="http://schemas.openxmlformats.org/officeDocument/2006/relationships/image" Target="../media/image28.png"/><Relationship Id="rId17" Type="http://schemas.microsoft.com/office/2007/relationships/hdphoto" Target="../media/hdphoto2.wdp"/><Relationship Id="rId2" Type="http://schemas.openxmlformats.org/officeDocument/2006/relationships/image" Target="../media/image19.png"/><Relationship Id="rId16" Type="http://schemas.openxmlformats.org/officeDocument/2006/relationships/image" Target="../media/image32.png"/><Relationship Id="rId20" Type="http://schemas.openxmlformats.org/officeDocument/2006/relationships/image" Target="../media/image35.png"/><Relationship Id="rId1" Type="http://schemas.openxmlformats.org/officeDocument/2006/relationships/slideLayout" Target="../slideLayouts/slideLayout5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emf"/><Relationship Id="rId15" Type="http://schemas.openxmlformats.org/officeDocument/2006/relationships/image" Target="../media/image31.png"/><Relationship Id="rId10" Type="http://schemas.microsoft.com/office/2007/relationships/hdphoto" Target="../media/hdphoto1.wdp"/><Relationship Id="rId19"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Register your app</a:t>
            </a:r>
          </a:p>
        </p:txBody>
      </p:sp>
      <p:pic>
        <p:nvPicPr>
          <p:cNvPr id="13" name="Picture 2" descr="C:\Users\Paul\AppData\Local\Temp\SNAGHTML2dc2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236" y="1365207"/>
            <a:ext cx="6001121" cy="32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56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94891" y="6770700"/>
            <a:ext cx="571848" cy="223825"/>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37" y="1774454"/>
            <a:ext cx="5277975" cy="36312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47" y="1668449"/>
            <a:ext cx="3886184" cy="19275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47" y="4033307"/>
            <a:ext cx="3886184" cy="2129629"/>
          </a:xfrm>
          <a:prstGeom prst="rect">
            <a:avLst/>
          </a:prstGeom>
        </p:spPr>
      </p:pic>
      <p:sp>
        <p:nvSpPr>
          <p:cNvPr id="8" name="Oval 7"/>
          <p:cNvSpPr/>
          <p:nvPr/>
        </p:nvSpPr>
        <p:spPr bwMode="auto">
          <a:xfrm>
            <a:off x="5566336" y="1352926"/>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6027400" y="1354544"/>
            <a:ext cx="346320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529295" y="2535842"/>
            <a:ext cx="2148131" cy="251489"/>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686475" y="2934032"/>
            <a:ext cx="1990951" cy="1299358"/>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8236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
        <p:nvSpPr>
          <p:cNvPr id="5" name="TextBox 4"/>
          <p:cNvSpPr txBox="1"/>
          <p:nvPr/>
        </p:nvSpPr>
        <p:spPr>
          <a:xfrm>
            <a:off x="467945" y="1312998"/>
            <a:ext cx="11804690" cy="4994664"/>
          </a:xfrm>
          <a:prstGeom prst="rect">
            <a:avLst/>
          </a:prstGeom>
          <a:noFill/>
        </p:spPr>
        <p:txBody>
          <a:bodyPr wrap="square" lIns="0" tIns="0" rIns="0" bIns="0" rtlCol="0">
            <a:spAutoFit/>
          </a:bodyPr>
          <a:lstStyle/>
          <a:p>
            <a:r>
              <a:rPr lang="en-US" sz="2448" dirty="0">
                <a:solidFill>
                  <a:srgbClr val="0000FF"/>
                </a:solidFill>
                <a:highlight>
                  <a:srgbClr val="FFFFFF"/>
                </a:highlight>
                <a:latin typeface="Consolas" panose="020B0609020204030204" pitchFamily="49" charset="0"/>
              </a:rPr>
              <a:t>return</a:t>
            </a:r>
            <a:r>
              <a:rPr lang="en-US" sz="2448" dirty="0">
                <a:solidFill>
                  <a:srgbClr val="000000"/>
                </a:solidFill>
                <a:highlight>
                  <a:srgbClr val="FFFFFF"/>
                </a:highlight>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new</a:t>
            </a:r>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ExchangeClient</a:t>
            </a:r>
            <a:r>
              <a:rPr lang="en-US" sz="2448" dirty="0">
                <a:solidFill>
                  <a:srgbClr val="000000"/>
                </a:solidFill>
                <a:highlight>
                  <a:srgbClr val="FFFFFF"/>
                </a:highlight>
                <a:latin typeface="Consolas" panose="020B0609020204030204" pitchFamily="49" charset="0"/>
              </a:rPr>
              <a:t>(</a:t>
            </a:r>
            <a:r>
              <a:rPr lang="en-US" sz="2448" dirty="0" err="1">
                <a:solidFill>
                  <a:srgbClr val="000000"/>
                </a:solidFill>
                <a:highlight>
                  <a:srgbClr val="FFFFFF"/>
                </a:highlight>
                <a:latin typeface="Consolas" panose="020B0609020204030204" pitchFamily="49" charset="0"/>
              </a:rPr>
              <a:t>ExchangeServiceEndpointUri</a:t>
            </a:r>
            <a:r>
              <a:rPr lang="en-US" sz="2448" dirty="0">
                <a:solidFill>
                  <a:srgbClr val="000000"/>
                </a:solidFill>
                <a:highlight>
                  <a:srgbClr val="FFFFFF"/>
                </a:highlight>
                <a:latin typeface="Consolas" panose="020B0609020204030204" pitchFamily="49" charset="0"/>
              </a:rPr>
              <a:t>, </a:t>
            </a:r>
            <a:r>
              <a:rPr lang="en-US" sz="2448" dirty="0" err="1">
                <a:solidFill>
                  <a:srgbClr val="0000FF"/>
                </a:solidFill>
                <a:highlight>
                  <a:srgbClr val="FFFFFF"/>
                </a:highlight>
                <a:latin typeface="Consolas" panose="020B0609020204030204" pitchFamily="49" charset="0"/>
              </a:rPr>
              <a:t>async</a:t>
            </a:r>
            <a:r>
              <a:rPr lang="en-US" sz="2448" dirty="0">
                <a:solidFill>
                  <a:srgbClr val="000000"/>
                </a:solidFill>
                <a:highlight>
                  <a:srgbClr val="FFFFFF"/>
                </a:highlight>
                <a:latin typeface="Consolas" panose="020B0609020204030204" pitchFamily="49" charset="0"/>
              </a:rPr>
              <a:t> () =&gt;</a:t>
            </a:r>
          </a:p>
          <a:p>
            <a:r>
              <a:rPr lang="en-US" sz="2448" dirty="0">
                <a:solidFill>
                  <a:srgbClr val="000000"/>
                </a:solidFill>
                <a:highlight>
                  <a:srgbClr val="FFFFFF"/>
                </a:highlight>
                <a:latin typeface="Consolas" panose="020B0609020204030204" pitchFamily="49" charset="0"/>
              </a:rPr>
              <a:t>{</a:t>
            </a:r>
          </a:p>
          <a:p>
            <a:r>
              <a:rPr lang="en-US" sz="2448" dirty="0">
                <a:solidFill>
                  <a:srgbClr val="0000FF"/>
                </a:solidFill>
                <a:highlight>
                  <a:srgbClr val="FFFFFF"/>
                </a:highlight>
                <a:latin typeface="Consolas" panose="020B0609020204030204" pitchFamily="49" charset="0"/>
              </a:rPr>
              <a:t>  return</a:t>
            </a:r>
            <a:r>
              <a:rPr lang="en-US" sz="2448" dirty="0">
                <a:solidFill>
                  <a:srgbClr val="000000"/>
                </a:solidFill>
                <a:highlight>
                  <a:srgbClr val="FFFFFF"/>
                </a:highlight>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await</a:t>
            </a:r>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discoveryContext.AuthenticationContext</a:t>
            </a:r>
            <a:endParaRPr lang="en-US" sz="2448" dirty="0">
              <a:solidFill>
                <a:srgbClr val="000000"/>
              </a:solidFill>
              <a:highlight>
                <a:srgbClr val="FFFFFF"/>
              </a:highlight>
              <a:latin typeface="Consolas" panose="020B0609020204030204" pitchFamily="49" charset="0"/>
            </a:endParaRP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AcquireTokenSilentAsync</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ExchangeServiceResourceId</a:t>
            </a:r>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discoveryContext.AppIdentity.ClientId</a:t>
            </a:r>
            <a:r>
              <a:rPr lang="en-US" sz="2448" dirty="0">
                <a:solidFill>
                  <a:srgbClr val="000000"/>
                </a:solidFill>
                <a:highlight>
                  <a:srgbClr val="FFFFFF"/>
                </a:highlight>
                <a:latin typeface="Consolas" panose="020B0609020204030204" pitchFamily="49" charset="0"/>
              </a:rPr>
              <a:t>, </a:t>
            </a:r>
          </a:p>
          <a:p>
            <a:r>
              <a:rPr lang="en-US" sz="2448" dirty="0">
                <a:solidFill>
                  <a:srgbClr val="0000FF"/>
                </a:solidFill>
                <a:highlight>
                  <a:srgbClr val="FFFFFF"/>
                </a:highlight>
                <a:latin typeface="Consolas" panose="020B0609020204030204" pitchFamily="49" charset="0"/>
              </a:rPr>
              <a:t>                     new</a:t>
            </a:r>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ActiveDirectory.</a:t>
            </a:r>
            <a:r>
              <a:rPr lang="en-US" sz="2448" dirty="0" err="1">
                <a:solidFill>
                  <a:srgbClr val="2B91AF"/>
                </a:solidFill>
                <a:highlight>
                  <a:srgbClr val="FFFFFF"/>
                </a:highlight>
                <a:latin typeface="Consolas" panose="020B0609020204030204" pitchFamily="49" charset="0"/>
              </a:rPr>
              <a:t>UserIdentifier</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dcr.UserId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UserIdentifierType</a:t>
            </a:r>
            <a:r>
              <a:rPr lang="en-US" sz="2448" dirty="0" err="1">
                <a:solidFill>
                  <a:srgbClr val="000000"/>
                </a:solidFill>
                <a:highlight>
                  <a:srgbClr val="FFFFFF"/>
                </a:highlight>
                <a:latin typeface="Consolas" panose="020B0609020204030204" pitchFamily="49" charset="0"/>
              </a:rPr>
              <a:t>.UniqueId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AccessToken</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a:t>
            </a:r>
          </a:p>
          <a:p>
            <a:endParaRPr lang="en-US" sz="2448" spc="-71"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166722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Authentication UI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967" b="28268"/>
          <a:stretch/>
        </p:blipFill>
        <p:spPr>
          <a:xfrm>
            <a:off x="531948" y="1476620"/>
            <a:ext cx="7799982" cy="413728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797" b="25380"/>
          <a:stretch/>
        </p:blipFill>
        <p:spPr>
          <a:xfrm>
            <a:off x="4519227" y="1959255"/>
            <a:ext cx="7817411" cy="4303815"/>
          </a:xfrm>
          <a:prstGeom prst="rect">
            <a:avLst/>
          </a:prstGeom>
        </p:spPr>
      </p:pic>
    </p:spTree>
    <p:extLst>
      <p:ext uri="{BB962C8B-B14F-4D97-AF65-F5344CB8AC3E}">
        <p14:creationId xmlns:p14="http://schemas.microsoft.com/office/powerpoint/2010/main" val="38615447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1948" y="1476620"/>
            <a:ext cx="5047888" cy="4792696"/>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507" spc="-102" dirty="0">
                <a:latin typeface="+mj-lt"/>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grpSp>
        <p:nvGrpSpPr>
          <p:cNvPr id="9" name="Group 8"/>
          <p:cNvGrpSpPr/>
          <p:nvPr/>
        </p:nvGrpSpPr>
        <p:grpSpPr>
          <a:xfrm>
            <a:off x="5868269" y="1389870"/>
            <a:ext cx="3011532" cy="3558073"/>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821262" y="2464986"/>
            <a:ext cx="2117077" cy="2815964"/>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19644876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399032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Native Platforms</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the Android SDK</a:t>
            </a:r>
            <a:endParaRPr lang="en-US" dirty="0"/>
          </a:p>
        </p:txBody>
      </p:sp>
      <p:pic>
        <p:nvPicPr>
          <p:cNvPr id="4" name="Picture 3"/>
          <p:cNvPicPr>
            <a:picLocks noChangeAspect="1"/>
          </p:cNvPicPr>
          <p:nvPr/>
        </p:nvPicPr>
        <p:blipFill>
          <a:blip r:embed="rId2"/>
          <a:stretch>
            <a:fillRect/>
          </a:stretch>
        </p:blipFill>
        <p:spPr>
          <a:xfrm>
            <a:off x="1778747" y="2523392"/>
            <a:ext cx="9672238" cy="4074424"/>
          </a:xfrm>
          <a:prstGeom prst="rect">
            <a:avLst/>
          </a:prstGeom>
          <a:ln>
            <a:solidFill>
              <a:schemeClr val="bg1">
                <a:lumMod val="50000"/>
              </a:schemeClr>
            </a:solidFill>
          </a:ln>
        </p:spPr>
      </p:pic>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38482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Android Platform IDE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529661" y="1592874"/>
            <a:ext cx="10493924" cy="5401651"/>
          </a:xfrm>
          <a:prstGeom prst="rect">
            <a:avLst/>
          </a:prstGeom>
        </p:spPr>
      </p:pic>
    </p:spTree>
    <p:extLst>
      <p:ext uri="{BB962C8B-B14F-4D97-AF65-F5344CB8AC3E}">
        <p14:creationId xmlns:p14="http://schemas.microsoft.com/office/powerpoint/2010/main" val="36636600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29" y="1201538"/>
            <a:ext cx="8857455" cy="5485011"/>
          </a:xfrm>
        </p:spPr>
        <p:txBody>
          <a:bodyPr lIns="146304" tIns="91440" rIns="146304" bIns="91440"/>
          <a:lstStyle/>
          <a:p>
            <a:r>
              <a:rPr lang="en-US" dirty="0"/>
              <a:t>Available </a:t>
            </a:r>
            <a:r>
              <a:rPr lang="en-US" dirty="0">
                <a:latin typeface="Segoe UI Semilight" panose="020B0402040204020203" pitchFamily="34" charset="0"/>
                <a:cs typeface="Segoe UI Semilight" panose="020B0402040204020203" pitchFamily="34" charset="0"/>
              </a:rPr>
              <a:t>today</a:t>
            </a:r>
            <a:r>
              <a:rPr lang="en-US" dirty="0"/>
              <a:t> </a:t>
            </a:r>
            <a:r>
              <a:rPr lang="en-US" dirty="0">
                <a:hlinkClick r:id="rId3"/>
              </a:rPr>
              <a:t>on </a:t>
            </a:r>
            <a:r>
              <a:rPr lang="en-US" dirty="0" smtClean="0">
                <a:hlinkClick r:id="rId3"/>
              </a:rPr>
              <a:t>GitHub</a:t>
            </a:r>
            <a:endParaRPr lang="en-US" dirty="0" smtClean="0"/>
          </a:p>
          <a:p>
            <a:r>
              <a:rPr lang="en-US" dirty="0" smtClean="0">
                <a:hlinkClick r:id="rId4"/>
              </a:rPr>
              <a:t>http://dev.office.com/Android</a:t>
            </a:r>
            <a:r>
              <a:rPr lang="en-US" dirty="0" smtClean="0"/>
              <a:t> </a:t>
            </a:r>
            <a:endParaRPr lang="en-US" dirty="0"/>
          </a:p>
          <a:p>
            <a:r>
              <a:rPr lang="en-US" dirty="0"/>
              <a:t>SDK for native Android apps that use Office 365 APIs</a:t>
            </a:r>
          </a:p>
          <a:p>
            <a:r>
              <a:rPr lang="en-US" dirty="0"/>
              <a:t>Handles </a:t>
            </a:r>
            <a:r>
              <a:rPr lang="en-US" dirty="0" smtClean="0"/>
              <a:t>files</a:t>
            </a:r>
            <a:r>
              <a:rPr lang="en-US" dirty="0"/>
              <a:t>, </a:t>
            </a:r>
            <a:r>
              <a:rPr lang="en-US" dirty="0" smtClean="0"/>
              <a:t>lists</a:t>
            </a:r>
            <a:r>
              <a:rPr lang="en-US" dirty="0"/>
              <a:t>, </a:t>
            </a:r>
            <a:r>
              <a:rPr lang="en-US" dirty="0" smtClean="0"/>
              <a:t>contact, mail</a:t>
            </a:r>
            <a:r>
              <a:rPr lang="en-US" dirty="0"/>
              <a:t>, </a:t>
            </a:r>
            <a:r>
              <a:rPr lang="en-US" dirty="0" smtClean="0"/>
              <a:t>and </a:t>
            </a:r>
            <a:r>
              <a:rPr lang="en-US" dirty="0"/>
              <a:t>c</a:t>
            </a:r>
            <a:r>
              <a:rPr lang="en-US" dirty="0" smtClean="0"/>
              <a:t>alendar</a:t>
            </a:r>
            <a:endParaRPr lang="en-US" dirty="0"/>
          </a:p>
          <a:p>
            <a:r>
              <a:rPr lang="en-US" dirty="0"/>
              <a:t>Integrates with </a:t>
            </a:r>
            <a:r>
              <a:rPr lang="en-US" dirty="0" smtClean="0"/>
              <a:t>AD authentication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sz="5400" baseline="0" dirty="0" smtClean="0"/>
              <a:t>Office </a:t>
            </a:r>
            <a:r>
              <a:rPr lang="en-US" sz="5400" baseline="0" dirty="0"/>
              <a:t>365 </a:t>
            </a:r>
            <a:r>
              <a:rPr lang="en-US" sz="5400" dirty="0"/>
              <a:t>SDK for Android</a:t>
            </a:r>
          </a:p>
        </p:txBody>
      </p:sp>
      <p:pic>
        <p:nvPicPr>
          <p:cNvPr id="4"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429" y="1201538"/>
            <a:ext cx="2762409" cy="4580137"/>
          </a:xfrm>
          <a:prstGeom prst="rect">
            <a:avLst/>
          </a:prstGeom>
          <a:ln>
            <a:solidFill>
              <a:schemeClr val="bg1">
                <a:lumMod val="50000"/>
              </a:schemeClr>
            </a:solidFill>
          </a:ln>
        </p:spPr>
      </p:pic>
    </p:spTree>
    <p:extLst>
      <p:ext uri="{BB962C8B-B14F-4D97-AF65-F5344CB8AC3E}">
        <p14:creationId xmlns:p14="http://schemas.microsoft.com/office/powerpoint/2010/main" val="67472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5757521"/>
              </p:ext>
            </p:extLst>
          </p:nvPr>
        </p:nvGraphicFramePr>
        <p:xfrm>
          <a:off x="447754" y="1268177"/>
          <a:ext cx="11453125" cy="423716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xmlns=""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xmlns=""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xmlns=""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xmlns=""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xmlns=""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3260" marR="93260" marT="46630" marB="46630" anchor="ctr"/>
                </a:tc>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 Moving Full Trust Code to the Cloud Using Repeatable Patterns and</a:t>
                      </a:r>
                      <a:r>
                        <a:rPr lang="en-US" sz="1800" b="0" baseline="0" dirty="0" smtClean="0"/>
                        <a:t> </a:t>
                      </a:r>
                      <a:r>
                        <a:rPr lang="en-US" sz="1800" b="0" dirty="0" smtClean="0"/>
                        <a:t>Best Practices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a:t>
                      </a:r>
                      <a:r>
                        <a:rPr lang="en-US" sz="1800" b="1" baseline="0" dirty="0" smtClean="0"/>
                        <a:t> </a:t>
                      </a:r>
                      <a:r>
                        <a:rPr lang="en-US" sz="1800" b="1" baseline="0" dirty="0" smtClean="0"/>
                        <a:t>Getting started with Mobile development with Office 365</a:t>
                      </a:r>
                      <a:endParaRPr lang="en-US" sz="1800" b="1" dirty="0" smtClean="0"/>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tr>
            </a:tbl>
          </a:graphicData>
        </a:graphic>
      </p:graphicFrame>
    </p:spTree>
    <p:extLst>
      <p:ext uri="{BB962C8B-B14F-4D97-AF65-F5344CB8AC3E}">
        <p14:creationId xmlns:p14="http://schemas.microsoft.com/office/powerpoint/2010/main" val="41977759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ANDROID</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for iOS</a:t>
            </a:r>
            <a:endParaRPr lang="en-US" dirty="0"/>
          </a:p>
        </p:txBody>
      </p:sp>
      <p:sp>
        <p:nvSpPr>
          <p:cNvPr id="3" name="Text Placeholder 2"/>
          <p:cNvSpPr>
            <a:spLocks noGrp="1"/>
          </p:cNvSpPr>
          <p:nvPr>
            <p:ph type="body" sz="quarter" idx="10"/>
          </p:nvPr>
        </p:nvSpPr>
        <p:spPr/>
        <p:txBody>
          <a:bodyPr/>
          <a:lstStyle/>
          <a:p>
            <a:r>
              <a:rPr lang="en-US" dirty="0" smtClean="0"/>
              <a:t>Developing for iOS requires a Mac </a:t>
            </a:r>
            <a:r>
              <a:rPr lang="en-US" sz="2400" i="1" dirty="0" smtClean="0"/>
              <a:t>(or something running iOS)</a:t>
            </a:r>
            <a:endParaRPr lang="en-US" i="1" dirty="0" smtClean="0"/>
          </a:p>
          <a:p>
            <a:pPr lvl="1"/>
            <a:r>
              <a:rPr lang="en-US" dirty="0" smtClean="0"/>
              <a:t>Apple does not permit compilation of iOS apps on a non-iOS computer or device</a:t>
            </a:r>
          </a:p>
          <a:p>
            <a:pPr lvl="1"/>
            <a:r>
              <a:rPr lang="en-US" dirty="0" smtClean="0"/>
              <a:t>You either need (1) a Mac or (2) a Windows PC that’s paired with a Mac nearby</a:t>
            </a:r>
          </a:p>
          <a:p>
            <a:r>
              <a:rPr lang="en-US" dirty="0" smtClean="0"/>
              <a:t>Developing iOS apps</a:t>
            </a:r>
          </a:p>
          <a:p>
            <a:pPr lvl="1"/>
            <a:r>
              <a:rPr lang="en-US" dirty="0" smtClean="0"/>
              <a:t>The primary programming language is Objective C</a:t>
            </a:r>
          </a:p>
          <a:p>
            <a:pPr lvl="1"/>
            <a:r>
              <a:rPr lang="en-US" dirty="0" smtClean="0"/>
              <a:t>Many developers use the </a:t>
            </a:r>
            <a:r>
              <a:rPr lang="en-US" dirty="0" err="1" smtClean="0"/>
              <a:t>XCode</a:t>
            </a:r>
            <a:r>
              <a:rPr lang="en-US" dirty="0" smtClean="0"/>
              <a:t> IDE provided by Apple</a:t>
            </a:r>
          </a:p>
          <a:p>
            <a:pPr lvl="1"/>
            <a:r>
              <a:rPr lang="en-US" dirty="0" err="1" smtClean="0"/>
              <a:t>XCode</a:t>
            </a:r>
            <a:r>
              <a:rPr lang="en-US" dirty="0" smtClean="0"/>
              <a:t> also installs iOS SDK</a:t>
            </a:r>
          </a:p>
        </p:txBody>
      </p:sp>
      <p:pic>
        <p:nvPicPr>
          <p:cNvPr id="4" name="Picture 3"/>
          <p:cNvPicPr>
            <a:picLocks noChangeAspect="1"/>
          </p:cNvPicPr>
          <p:nvPr/>
        </p:nvPicPr>
        <p:blipFill>
          <a:blip r:embed="rId2"/>
          <a:stretch>
            <a:fillRect/>
          </a:stretch>
        </p:blipFill>
        <p:spPr>
          <a:xfrm>
            <a:off x="7559796" y="4415819"/>
            <a:ext cx="4010881" cy="2447456"/>
          </a:xfrm>
          <a:prstGeom prst="rect">
            <a:avLst/>
          </a:prstGeom>
        </p:spPr>
      </p:pic>
    </p:spTree>
    <p:extLst>
      <p:ext uri="{BB962C8B-B14F-4D97-AF65-F5344CB8AC3E}">
        <p14:creationId xmlns:p14="http://schemas.microsoft.com/office/powerpoint/2010/main" val="280144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29" y="1201538"/>
            <a:ext cx="8857455" cy="5485011"/>
          </a:xfrm>
        </p:spPr>
        <p:txBody>
          <a:bodyPr lIns="146304" tIns="91440" rIns="146304" bIns="91440"/>
          <a:lstStyle/>
          <a:p>
            <a:r>
              <a:rPr lang="en-US" dirty="0"/>
              <a:t>Available </a:t>
            </a:r>
            <a:r>
              <a:rPr lang="en-US" dirty="0">
                <a:latin typeface="Segoe UI Semilight" panose="020B0402040204020203" pitchFamily="34" charset="0"/>
                <a:cs typeface="Segoe UI Semilight" panose="020B0402040204020203" pitchFamily="34" charset="0"/>
              </a:rPr>
              <a:t>today</a:t>
            </a:r>
            <a:r>
              <a:rPr lang="en-US" dirty="0"/>
              <a:t> </a:t>
            </a:r>
            <a:r>
              <a:rPr lang="en-US" dirty="0">
                <a:hlinkClick r:id="rId3"/>
              </a:rPr>
              <a:t>on </a:t>
            </a:r>
            <a:r>
              <a:rPr lang="en-US" dirty="0" smtClean="0">
                <a:hlinkClick r:id="rId3"/>
              </a:rPr>
              <a:t>GitHub</a:t>
            </a:r>
            <a:endParaRPr lang="en-US" dirty="0" smtClean="0"/>
          </a:p>
          <a:p>
            <a:r>
              <a:rPr lang="en-US" dirty="0" smtClean="0">
                <a:hlinkClick r:id="rId4"/>
              </a:rPr>
              <a:t>http://dev.office.com/iOS</a:t>
            </a:r>
            <a:r>
              <a:rPr lang="en-US" dirty="0" smtClean="0"/>
              <a:t> </a:t>
            </a:r>
            <a:endParaRPr lang="en-US" dirty="0"/>
          </a:p>
          <a:p>
            <a:r>
              <a:rPr lang="en-US" dirty="0"/>
              <a:t>SDK for native </a:t>
            </a:r>
            <a:r>
              <a:rPr lang="en-US" dirty="0" smtClean="0"/>
              <a:t>iOS apps </a:t>
            </a:r>
            <a:r>
              <a:rPr lang="en-US" dirty="0"/>
              <a:t>that use Office 365 APIs</a:t>
            </a:r>
          </a:p>
          <a:p>
            <a:r>
              <a:rPr lang="en-US" dirty="0"/>
              <a:t>Handles </a:t>
            </a:r>
            <a:r>
              <a:rPr lang="en-US" dirty="0" smtClean="0"/>
              <a:t>files</a:t>
            </a:r>
            <a:r>
              <a:rPr lang="en-US" dirty="0"/>
              <a:t>, </a:t>
            </a:r>
            <a:r>
              <a:rPr lang="en-US" dirty="0" smtClean="0"/>
              <a:t>mail</a:t>
            </a:r>
            <a:r>
              <a:rPr lang="en-US" dirty="0"/>
              <a:t>, </a:t>
            </a:r>
            <a:r>
              <a:rPr lang="en-US" dirty="0" smtClean="0"/>
              <a:t>contact and </a:t>
            </a:r>
            <a:r>
              <a:rPr lang="en-US" dirty="0"/>
              <a:t>c</a:t>
            </a:r>
            <a:r>
              <a:rPr lang="en-US" dirty="0" smtClean="0"/>
              <a:t>alendar</a:t>
            </a:r>
            <a:endParaRPr lang="en-US" dirty="0"/>
          </a:p>
          <a:p>
            <a:r>
              <a:rPr lang="en-US" dirty="0"/>
              <a:t>Integrates with </a:t>
            </a:r>
            <a:r>
              <a:rPr lang="en-US" dirty="0" smtClean="0"/>
              <a:t>AD authentication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sz="5400" baseline="0" dirty="0" smtClean="0"/>
              <a:t>Office </a:t>
            </a:r>
            <a:r>
              <a:rPr lang="en-US" sz="5400" baseline="0" dirty="0"/>
              <a:t>365 </a:t>
            </a:r>
            <a:r>
              <a:rPr lang="en-US" sz="5400" dirty="0"/>
              <a:t>SDK for </a:t>
            </a:r>
            <a:r>
              <a:rPr lang="en-US" sz="5400" dirty="0" smtClean="0"/>
              <a:t>iOS</a:t>
            </a:r>
            <a:endParaRPr lang="en-US" sz="5400" dirty="0"/>
          </a:p>
        </p:txBody>
      </p:sp>
      <p:pic>
        <p:nvPicPr>
          <p:cNvPr id="4"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429" y="1201538"/>
            <a:ext cx="2762409" cy="4580137"/>
          </a:xfrm>
          <a:prstGeom prst="rect">
            <a:avLst/>
          </a:prstGeom>
          <a:ln>
            <a:solidFill>
              <a:schemeClr val="bg1">
                <a:lumMod val="50000"/>
              </a:schemeClr>
            </a:solidFill>
          </a:ln>
        </p:spPr>
      </p:pic>
    </p:spTree>
    <p:extLst>
      <p:ext uri="{BB962C8B-B14F-4D97-AF65-F5344CB8AC3E}">
        <p14:creationId xmlns:p14="http://schemas.microsoft.com/office/powerpoint/2010/main" val="2757440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iOS</a:t>
            </a:r>
          </a:p>
          <a:p>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5071259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Multi-platform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Hybrid App?</a:t>
            </a:r>
            <a:endParaRPr lang="en-US" dirty="0"/>
          </a:p>
        </p:txBody>
      </p:sp>
      <p:sp>
        <p:nvSpPr>
          <p:cNvPr id="3" name="Text Placeholder 2"/>
          <p:cNvSpPr>
            <a:spLocks noGrp="1"/>
          </p:cNvSpPr>
          <p:nvPr>
            <p:ph type="body" sz="quarter" idx="10"/>
          </p:nvPr>
        </p:nvSpPr>
        <p:spPr/>
        <p:txBody>
          <a:bodyPr/>
          <a:lstStyle/>
          <a:p>
            <a:r>
              <a:rPr lang="en-US" dirty="0" smtClean="0"/>
              <a:t>An app created with HTML5, CSS3 and JavaScript</a:t>
            </a:r>
          </a:p>
          <a:p>
            <a:r>
              <a:rPr lang="en-US" dirty="0" smtClean="0"/>
              <a:t>Available through an app store</a:t>
            </a:r>
          </a:p>
          <a:p>
            <a:pPr lvl="1"/>
            <a:r>
              <a:rPr lang="en-US" dirty="0" smtClean="0"/>
              <a:t>Different than a mobile web site</a:t>
            </a:r>
          </a:p>
          <a:p>
            <a:r>
              <a:rPr lang="en-US" dirty="0" smtClean="0"/>
              <a:t>Hybrid app runs in browser of mobile device</a:t>
            </a:r>
          </a:p>
          <a:p>
            <a:pPr lvl="1"/>
            <a:r>
              <a:rPr lang="en-US" dirty="0" err="1" smtClean="0"/>
              <a:t>Chromeless</a:t>
            </a:r>
            <a:r>
              <a:rPr lang="en-US" dirty="0" smtClean="0"/>
              <a:t> (no browser title bar, navigation buttons, etc.)</a:t>
            </a:r>
          </a:p>
          <a:p>
            <a:pPr lvl="1"/>
            <a:r>
              <a:rPr lang="en-US" dirty="0" smtClean="0"/>
              <a:t>HTML, CSS and JavaScript downloaded and run locally from device</a:t>
            </a:r>
          </a:p>
          <a:p>
            <a:pPr lvl="1"/>
            <a:r>
              <a:rPr lang="en-US" dirty="0" smtClean="0"/>
              <a:t>App launched in full screen mode</a:t>
            </a:r>
          </a:p>
          <a:p>
            <a:pPr lvl="1"/>
            <a:r>
              <a:rPr lang="en-US" dirty="0" smtClean="0"/>
              <a:t>User isn’t aware that app is using browser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30030913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Cordova?</a:t>
            </a:r>
            <a:endParaRPr lang="en-US" dirty="0"/>
          </a:p>
        </p:txBody>
      </p:sp>
      <p:sp>
        <p:nvSpPr>
          <p:cNvPr id="3" name="Text Placeholder 2"/>
          <p:cNvSpPr>
            <a:spLocks noGrp="1"/>
          </p:cNvSpPr>
          <p:nvPr>
            <p:ph type="body" sz="quarter" idx="10"/>
          </p:nvPr>
        </p:nvSpPr>
        <p:spPr/>
        <p:txBody>
          <a:bodyPr/>
          <a:lstStyle/>
          <a:p>
            <a:r>
              <a:rPr lang="en-US" sz="2856" dirty="0"/>
              <a:t>A platform for developing hybrid apps with HTML, CSS and JavaScript</a:t>
            </a:r>
          </a:p>
          <a:p>
            <a:r>
              <a:rPr lang="en-US" sz="2856" dirty="0"/>
              <a:t>An open source collection of JavaScript device APIs</a:t>
            </a:r>
          </a:p>
          <a:p>
            <a:r>
              <a:rPr lang="en-US" sz="2856" dirty="0"/>
              <a:t>Something that abstracts away device specific APIs</a:t>
            </a:r>
          </a:p>
          <a:p>
            <a:r>
              <a:rPr lang="en-US" sz="2856" dirty="0"/>
              <a:t>Toolsets built on top of Cordova</a:t>
            </a:r>
          </a:p>
          <a:p>
            <a:pPr lvl="1"/>
            <a:r>
              <a:rPr lang="en-US" dirty="0" err="1" smtClean="0"/>
              <a:t>PhoneGap</a:t>
            </a:r>
            <a:r>
              <a:rPr lang="en-US" dirty="0"/>
              <a:t> </a:t>
            </a:r>
            <a:r>
              <a:rPr lang="en-US" dirty="0" smtClean="0"/>
              <a:t>(Abode)</a:t>
            </a:r>
          </a:p>
          <a:p>
            <a:pPr lvl="1"/>
            <a:r>
              <a:rPr lang="en-US" dirty="0" err="1" smtClean="0"/>
              <a:t>AppBuilder</a:t>
            </a:r>
            <a:r>
              <a:rPr lang="en-US" dirty="0" smtClean="0"/>
              <a:t> (</a:t>
            </a:r>
            <a:r>
              <a:rPr lang="en-US" dirty="0" err="1" smtClean="0"/>
              <a:t>Telerik</a:t>
            </a:r>
            <a:r>
              <a:rPr lang="en-US" dirty="0" smtClean="0"/>
              <a:t>)</a:t>
            </a:r>
          </a:p>
          <a:p>
            <a:pPr lvl="1"/>
            <a:endParaRPr lang="en-US" sz="1632"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4539786" y="3519339"/>
            <a:ext cx="7580170" cy="3330471"/>
          </a:xfrm>
          <a:prstGeom prst="rect">
            <a:avLst/>
          </a:prstGeom>
          <a:ln>
            <a:solidFill>
              <a:schemeClr val="bg1">
                <a:lumMod val="50000"/>
              </a:schemeClr>
            </a:solidFill>
          </a:ln>
        </p:spPr>
      </p:pic>
    </p:spTree>
    <p:extLst>
      <p:ext uri="{BB962C8B-B14F-4D97-AF65-F5344CB8AC3E}">
        <p14:creationId xmlns:p14="http://schemas.microsoft.com/office/powerpoint/2010/main" val="11495264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1948" y="1104117"/>
            <a:ext cx="11551519" cy="5752276"/>
            <a:chOff x="1186106" y="1646748"/>
            <a:chExt cx="10701094" cy="5075816"/>
          </a:xfrm>
        </p:grpSpPr>
        <p:pic>
          <p:nvPicPr>
            <p:cNvPr id="2" name="Picture 1"/>
            <p:cNvPicPr>
              <a:picLocks noChangeAspect="1"/>
            </p:cNvPicPr>
            <p:nvPr/>
          </p:nvPicPr>
          <p:blipFill>
            <a:blip r:embed="rId2"/>
            <a:stretch>
              <a:fillRect/>
            </a:stretch>
          </p:blipFill>
          <p:spPr>
            <a:xfrm>
              <a:off x="1186106" y="1646748"/>
              <a:ext cx="7390335" cy="3007530"/>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6040879" y="4067438"/>
              <a:ext cx="5846321" cy="2655126"/>
            </a:xfrm>
            <a:prstGeom prst="rect">
              <a:avLst/>
            </a:prstGeom>
            <a:ln>
              <a:solidFill>
                <a:schemeClr val="bg1">
                  <a:lumMod val="50000"/>
                </a:schemeClr>
              </a:solidFill>
            </a:ln>
          </p:spPr>
        </p:pic>
      </p:grpSp>
      <p:sp>
        <p:nvSpPr>
          <p:cNvPr id="4" name="Title 3"/>
          <p:cNvSpPr>
            <a:spLocks noGrp="1"/>
          </p:cNvSpPr>
          <p:nvPr>
            <p:ph type="title"/>
          </p:nvPr>
        </p:nvSpPr>
        <p:spPr/>
        <p:txBody>
          <a:bodyPr/>
          <a:lstStyle/>
          <a:p>
            <a:r>
              <a:rPr lang="en-US" sz="4896" dirty="0"/>
              <a:t>Multi-Device Hybrid Apps for Visual Studio</a:t>
            </a:r>
          </a:p>
        </p:txBody>
      </p:sp>
    </p:spTree>
    <p:extLst>
      <p:ext uri="{BB962C8B-B14F-4D97-AF65-F5344CB8AC3E}">
        <p14:creationId xmlns:p14="http://schemas.microsoft.com/office/powerpoint/2010/main" val="26352142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8601" y="2687240"/>
            <a:ext cx="7695320" cy="3980338"/>
          </a:xfrm>
          <a:prstGeom prst="rect">
            <a:avLst/>
          </a:prstGeom>
        </p:spPr>
      </p:pic>
      <p:sp>
        <p:nvSpPr>
          <p:cNvPr id="5" name="Title 4"/>
          <p:cNvSpPr>
            <a:spLocks noGrp="1"/>
          </p:cNvSpPr>
          <p:nvPr>
            <p:ph type="title"/>
          </p:nvPr>
        </p:nvSpPr>
        <p:spPr/>
        <p:txBody>
          <a:bodyPr/>
          <a:lstStyle/>
          <a:p>
            <a:r>
              <a:rPr lang="en-US" dirty="0" smtClean="0"/>
              <a:t>Creating a Cordova App</a:t>
            </a:r>
            <a:endParaRPr lang="en-US" dirty="0"/>
          </a:p>
        </p:txBody>
      </p:sp>
      <p:sp>
        <p:nvSpPr>
          <p:cNvPr id="6" name="Text Placeholder 5"/>
          <p:cNvSpPr>
            <a:spLocks noGrp="1"/>
          </p:cNvSpPr>
          <p:nvPr>
            <p:ph type="body" sz="quarter" idx="10"/>
          </p:nvPr>
        </p:nvSpPr>
        <p:spPr/>
        <p:txBody>
          <a:bodyPr/>
          <a:lstStyle/>
          <a:p>
            <a:r>
              <a:rPr lang="en-US" dirty="0" smtClean="0"/>
              <a:t>Use the Blank App (Apache Cordova) template</a:t>
            </a:r>
          </a:p>
          <a:p>
            <a:pPr lvl="1"/>
            <a:r>
              <a:rPr lang="en-US" dirty="0" smtClean="0"/>
              <a:t>Templates &gt; JavaScript &gt; Multi-Device Hybrid Apps</a:t>
            </a:r>
            <a:endParaRPr lang="en-US" dirty="0"/>
          </a:p>
        </p:txBody>
      </p:sp>
    </p:spTree>
    <p:extLst>
      <p:ext uri="{BB962C8B-B14F-4D97-AF65-F5344CB8AC3E}">
        <p14:creationId xmlns:p14="http://schemas.microsoft.com/office/powerpoint/2010/main" val="132725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7023" y="2781161"/>
            <a:ext cx="8987491" cy="4096068"/>
          </a:xfrm>
          <a:prstGeom prst="rect">
            <a:avLst/>
          </a:prstGeom>
        </p:spPr>
      </p:pic>
      <p:sp>
        <p:nvSpPr>
          <p:cNvPr id="3" name="Title 2"/>
          <p:cNvSpPr>
            <a:spLocks noGrp="1"/>
          </p:cNvSpPr>
          <p:nvPr>
            <p:ph type="title"/>
          </p:nvPr>
        </p:nvSpPr>
        <p:spPr/>
        <p:txBody>
          <a:bodyPr/>
          <a:lstStyle/>
          <a:p>
            <a:r>
              <a:rPr lang="en-US" dirty="0" smtClean="0"/>
              <a:t>Debugging with Ripple</a:t>
            </a:r>
            <a:endParaRPr lang="en-US" dirty="0"/>
          </a:p>
        </p:txBody>
      </p:sp>
      <p:sp>
        <p:nvSpPr>
          <p:cNvPr id="4" name="Text Placeholder 3"/>
          <p:cNvSpPr>
            <a:spLocks noGrp="1"/>
          </p:cNvSpPr>
          <p:nvPr>
            <p:ph type="body" sz="quarter" idx="10"/>
          </p:nvPr>
        </p:nvSpPr>
        <p:spPr/>
        <p:txBody>
          <a:bodyPr/>
          <a:lstStyle/>
          <a:p>
            <a:r>
              <a:rPr lang="en-US" sz="3672" dirty="0"/>
              <a:t>Included with Android SDK</a:t>
            </a:r>
          </a:p>
          <a:p>
            <a:r>
              <a:rPr lang="en-US" sz="3672" dirty="0"/>
              <a:t>Runs inside Chrome browser</a:t>
            </a:r>
          </a:p>
        </p:txBody>
      </p:sp>
    </p:spTree>
    <p:extLst>
      <p:ext uri="{BB962C8B-B14F-4D97-AF65-F5344CB8AC3E}">
        <p14:creationId xmlns:p14="http://schemas.microsoft.com/office/powerpoint/2010/main" val="1717737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914363">
              <a:lnSpc>
                <a:spcPct val="100000"/>
              </a:lnSpc>
              <a:spcBef>
                <a:spcPts val="0"/>
              </a:spcBef>
              <a:defRPr/>
            </a:pPr>
            <a:r>
              <a:rPr lang="en-US" sz="5400" dirty="0"/>
              <a:t>Getting started with Mobile development with Office 365</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Debugging with Windows Phone</a:t>
            </a:r>
          </a:p>
        </p:txBody>
      </p:sp>
      <p:sp>
        <p:nvSpPr>
          <p:cNvPr id="6" name="Text Placeholder 5"/>
          <p:cNvSpPr>
            <a:spLocks noGrp="1"/>
          </p:cNvSpPr>
          <p:nvPr>
            <p:ph type="body" sz="quarter" idx="10"/>
          </p:nvPr>
        </p:nvSpPr>
        <p:spPr/>
        <p:txBody>
          <a:bodyPr/>
          <a:lstStyle/>
          <a:p>
            <a:r>
              <a:rPr lang="en-US" dirty="0" smtClean="0"/>
              <a:t>You can use a Windows Phone emulator</a:t>
            </a:r>
          </a:p>
          <a:p>
            <a:r>
              <a:rPr lang="en-US" dirty="0" smtClean="0"/>
              <a:t>You can use an attached Windows Phone device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stretch>
            <a:fillRect/>
          </a:stretch>
        </p:blipFill>
        <p:spPr>
          <a:xfrm>
            <a:off x="1276650" y="3089324"/>
            <a:ext cx="6368911" cy="3531909"/>
          </a:xfrm>
          <a:prstGeom prst="rect">
            <a:avLst/>
          </a:prstGeom>
        </p:spPr>
      </p:pic>
    </p:spTree>
    <p:extLst>
      <p:ext uri="{BB962C8B-B14F-4D97-AF65-F5344CB8AC3E}">
        <p14:creationId xmlns:p14="http://schemas.microsoft.com/office/powerpoint/2010/main" val="5510343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Cordova</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Xamarin?</a:t>
            </a:r>
            <a:endParaRPr lang="en-US" dirty="0"/>
          </a:p>
        </p:txBody>
      </p:sp>
      <p:sp>
        <p:nvSpPr>
          <p:cNvPr id="3" name="Text Placeholder 2"/>
          <p:cNvSpPr>
            <a:spLocks noGrp="1"/>
          </p:cNvSpPr>
          <p:nvPr>
            <p:ph type="body" sz="quarter" idx="10"/>
          </p:nvPr>
        </p:nvSpPr>
        <p:spPr/>
        <p:txBody>
          <a:bodyPr/>
          <a:lstStyle/>
          <a:p>
            <a:r>
              <a:rPr lang="en-US" sz="3264" dirty="0"/>
              <a:t>A Company and a Development Platform</a:t>
            </a:r>
          </a:p>
          <a:p>
            <a:pPr lvl="1"/>
            <a:r>
              <a:rPr lang="en-US" sz="2040" dirty="0"/>
              <a:t>Developing on Xamarin platform requires monthly or yearly subscription</a:t>
            </a:r>
          </a:p>
          <a:p>
            <a:pPr lvl="1"/>
            <a:r>
              <a:rPr lang="en-US" sz="2040" dirty="0"/>
              <a:t>You can get a free 30-day trial </a:t>
            </a:r>
            <a:r>
              <a:rPr lang="en-US" sz="2040" i="1" dirty="0"/>
              <a:t>(90-day trial available for MSDN subscribers)</a:t>
            </a:r>
          </a:p>
          <a:p>
            <a:pPr>
              <a:lnSpc>
                <a:spcPct val="150000"/>
              </a:lnSpc>
            </a:pPr>
            <a:r>
              <a:rPr lang="en-US" sz="3264" dirty="0"/>
              <a:t>Xamarin Development based on the .NET framework</a:t>
            </a:r>
          </a:p>
          <a:p>
            <a:pPr lvl="1"/>
            <a:r>
              <a:rPr lang="en-US" sz="2040" dirty="0"/>
              <a:t>You write code using C# and the .NET framework class libraries</a:t>
            </a:r>
            <a:endParaRPr lang="en-US" sz="3264" dirty="0"/>
          </a:p>
          <a:p>
            <a:pPr>
              <a:lnSpc>
                <a:spcPct val="150000"/>
              </a:lnSpc>
            </a:pPr>
            <a:r>
              <a:rPr lang="en-US" sz="3264" dirty="0"/>
              <a:t>Xamarin Platform supported across many OSs and devices</a:t>
            </a:r>
          </a:p>
          <a:p>
            <a:pPr lvl="1"/>
            <a:r>
              <a:rPr lang="en-US" sz="2040" dirty="0"/>
              <a:t>Android</a:t>
            </a:r>
          </a:p>
          <a:p>
            <a:pPr lvl="1"/>
            <a:r>
              <a:rPr lang="en-US" sz="2040" dirty="0"/>
              <a:t>iOS and Mac</a:t>
            </a:r>
          </a:p>
          <a:p>
            <a:pPr lvl="1"/>
            <a:r>
              <a:rPr lang="en-US" sz="2040" dirty="0"/>
              <a:t>Windows and Windows Phone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5317063" y="4644202"/>
            <a:ext cx="4318081" cy="2106578"/>
          </a:xfrm>
          <a:prstGeom prst="rect">
            <a:avLst/>
          </a:prstGeom>
          <a:ln>
            <a:solidFill>
              <a:schemeClr val="bg1">
                <a:lumMod val="50000"/>
              </a:schemeClr>
            </a:solidFill>
          </a:ln>
        </p:spPr>
      </p:pic>
    </p:spTree>
    <p:extLst>
      <p:ext uri="{BB962C8B-B14F-4D97-AF65-F5344CB8AC3E}">
        <p14:creationId xmlns:p14="http://schemas.microsoft.com/office/powerpoint/2010/main" val="185011259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Xamarin Platform</a:t>
            </a:r>
            <a:endParaRPr lang="en-US" dirty="0"/>
          </a:p>
        </p:txBody>
      </p:sp>
      <p:sp>
        <p:nvSpPr>
          <p:cNvPr id="3" name="Text Placeholder 2"/>
          <p:cNvSpPr>
            <a:spLocks noGrp="1"/>
          </p:cNvSpPr>
          <p:nvPr>
            <p:ph type="body" sz="quarter" idx="10"/>
          </p:nvPr>
        </p:nvSpPr>
        <p:spPr/>
        <p:txBody>
          <a:bodyPr/>
          <a:lstStyle/>
          <a:p>
            <a:r>
              <a:rPr lang="en-US" dirty="0" smtClean="0"/>
              <a:t>Xamarin Platform’s Key Value Proposition</a:t>
            </a:r>
          </a:p>
          <a:p>
            <a:pPr lvl="1"/>
            <a:r>
              <a:rPr lang="en-US" dirty="0" smtClean="0"/>
              <a:t>Provide update-to-date versions of .NET on </a:t>
            </a:r>
            <a:r>
              <a:rPr lang="en-US" dirty="0" err="1" smtClean="0"/>
              <a:t>Xamarin.iOS</a:t>
            </a:r>
            <a:r>
              <a:rPr lang="en-US" dirty="0" smtClean="0"/>
              <a:t> and </a:t>
            </a:r>
            <a:r>
              <a:rPr lang="en-US" dirty="0" err="1" smtClean="0"/>
              <a:t>Xamarin.Android</a:t>
            </a:r>
            <a:endParaRPr lang="en-US" dirty="0" smtClean="0"/>
          </a:p>
          <a:p>
            <a:pPr lvl="1"/>
            <a:r>
              <a:rPr lang="en-US" dirty="0" smtClean="0"/>
              <a:t>Allow you to leverage skills you already have with Visual Studio, C# and .NET</a:t>
            </a:r>
          </a:p>
          <a:p>
            <a:pPr lvl="1"/>
            <a:r>
              <a:rPr lang="en-US" dirty="0" smtClean="0"/>
              <a:t>Support latest C# features such as support for </a:t>
            </a:r>
            <a:r>
              <a:rPr lang="en-US" sz="1836" dirty="0" err="1">
                <a:solidFill>
                  <a:srgbClr val="C00000"/>
                </a:solidFill>
                <a:latin typeface="Lucida Console" panose="020B0609040504020204" pitchFamily="49" charset="0"/>
              </a:rPr>
              <a:t>async</a:t>
            </a:r>
            <a:r>
              <a:rPr lang="en-US" sz="2040" dirty="0"/>
              <a:t> </a:t>
            </a:r>
            <a:r>
              <a:rPr lang="en-US" dirty="0" smtClean="0"/>
              <a:t>and </a:t>
            </a:r>
            <a:r>
              <a:rPr lang="en-US" sz="1836" b="1" dirty="0">
                <a:solidFill>
                  <a:srgbClr val="C00000"/>
                </a:solidFill>
              </a:rPr>
              <a:t>await</a:t>
            </a:r>
            <a:endParaRPr lang="en-US" b="1" dirty="0">
              <a:solidFill>
                <a:srgbClr val="C00000"/>
              </a:solidFill>
            </a:endParaRPr>
          </a:p>
        </p:txBody>
      </p:sp>
      <p:grpSp>
        <p:nvGrpSpPr>
          <p:cNvPr id="4" name="Group 3"/>
          <p:cNvGrpSpPr/>
          <p:nvPr/>
        </p:nvGrpSpPr>
        <p:grpSpPr>
          <a:xfrm>
            <a:off x="929548" y="3560940"/>
            <a:ext cx="10174765" cy="2743451"/>
            <a:chOff x="390526" y="2963918"/>
            <a:chExt cx="11445765" cy="3086154"/>
          </a:xfrm>
        </p:grpSpPr>
        <p:sp>
          <p:nvSpPr>
            <p:cNvPr id="5" name="Rounded Rectangle 4"/>
            <p:cNvSpPr/>
            <p:nvPr/>
          </p:nvSpPr>
          <p:spPr bwMode="auto">
            <a:xfrm>
              <a:off x="390526" y="2963918"/>
              <a:ext cx="11445765" cy="3086154"/>
            </a:xfrm>
            <a:prstGeom prst="roundRect">
              <a:avLst>
                <a:gd name="adj" fmla="val 7170"/>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17792" y="3721337"/>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186521"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Linux</a:t>
              </a:r>
            </a:p>
          </p:txBody>
        </p:sp>
        <p:sp>
          <p:nvSpPr>
            <p:cNvPr id="10" name="Rounded Rectangle 9"/>
            <p:cNvSpPr/>
            <p:nvPr/>
          </p:nvSpPr>
          <p:spPr bwMode="auto">
            <a:xfrm>
              <a:off x="875447" y="3969331"/>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a:t>
              </a:r>
            </a:p>
            <a:p>
              <a:pPr algn="ctr" defTabSz="932290" fontAlgn="base">
                <a:spcBef>
                  <a:spcPct val="0"/>
                </a:spcBef>
                <a:spcAft>
                  <a:spcPct val="0"/>
                </a:spcAft>
              </a:pPr>
              <a:r>
                <a:rPr lang="en-US" sz="1122" i="1" dirty="0">
                  <a:gradFill>
                    <a:gsLst>
                      <a:gs pos="0">
                        <a:srgbClr val="FFFFFF"/>
                      </a:gs>
                      <a:gs pos="100000">
                        <a:srgbClr val="FFFFFF"/>
                      </a:gs>
                    </a:gsLst>
                    <a:lin ang="5400000" scaled="0"/>
                  </a:gradFill>
                  <a:ea typeface="Segoe UI" pitchFamily="34" charset="0"/>
                  <a:cs typeface="Segoe UI" pitchFamily="34" charset="0"/>
                </a:rPr>
                <a:t>CLR &amp; .NET</a:t>
              </a:r>
            </a:p>
          </p:txBody>
        </p:sp>
        <p:sp>
          <p:nvSpPr>
            <p:cNvPr id="11" name="Rectangle 10"/>
            <p:cNvSpPr/>
            <p:nvPr/>
          </p:nvSpPr>
          <p:spPr bwMode="auto">
            <a:xfrm>
              <a:off x="4551436" y="3184971"/>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2" name="Rounded Rectangle 11"/>
            <p:cNvSpPr/>
            <p:nvPr/>
          </p:nvSpPr>
          <p:spPr bwMode="auto">
            <a:xfrm>
              <a:off x="4709091" y="339777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MonoTouch</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577710" y="4588097"/>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4735365" y="480090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16" name="Right Arrow 15"/>
            <p:cNvSpPr/>
            <p:nvPr/>
          </p:nvSpPr>
          <p:spPr bwMode="auto">
            <a:xfrm>
              <a:off x="3675001" y="357876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3680258" y="498190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540106" y="3179721"/>
              <a:ext cx="2870510" cy="1176110"/>
            </a:xfrm>
            <a:prstGeom prst="rect">
              <a:avLst/>
            </a:prstGeom>
            <a:solidFill>
              <a:schemeClr val="accent4">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9" name="Rounded Rectangle 18"/>
            <p:cNvSpPr/>
            <p:nvPr/>
          </p:nvSpPr>
          <p:spPr bwMode="auto">
            <a:xfrm>
              <a:off x="8697761" y="339252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Xamarin.iOS</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566380" y="4582847"/>
              <a:ext cx="2870510" cy="1176110"/>
            </a:xfrm>
            <a:prstGeom prst="rect">
              <a:avLst/>
            </a:prstGeom>
            <a:solidFill>
              <a:schemeClr val="accent4">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21" name="Rounded Rectangle 20"/>
            <p:cNvSpPr/>
            <p:nvPr/>
          </p:nvSpPr>
          <p:spPr bwMode="auto">
            <a:xfrm>
              <a:off x="8724035" y="479565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Xamarin.Android</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7663671" y="357351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a:off x="7668928" y="497665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852157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Setup</a:t>
            </a:r>
            <a:endParaRPr lang="en-US" dirty="0"/>
          </a:p>
        </p:txBody>
      </p:sp>
      <p:sp>
        <p:nvSpPr>
          <p:cNvPr id="3" name="Text Placeholder 2"/>
          <p:cNvSpPr>
            <a:spLocks noGrp="1"/>
          </p:cNvSpPr>
          <p:nvPr>
            <p:ph type="body" sz="quarter" idx="10"/>
          </p:nvPr>
        </p:nvSpPr>
        <p:spPr/>
        <p:txBody>
          <a:bodyPr/>
          <a:lstStyle/>
          <a:p>
            <a:r>
              <a:rPr lang="en-US" dirty="0" smtClean="0"/>
              <a:t>Visual Studio 2013 with Update 4</a:t>
            </a:r>
          </a:p>
          <a:p>
            <a:r>
              <a:rPr lang="en-US" dirty="0" smtClean="0"/>
              <a:t>Install Xamarin</a:t>
            </a:r>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956769" y="3113876"/>
            <a:ext cx="9915386" cy="3860145"/>
          </a:xfrm>
          <a:prstGeom prst="rect">
            <a:avLst/>
          </a:prstGeom>
        </p:spPr>
      </p:pic>
    </p:spTree>
    <p:extLst>
      <p:ext uri="{BB962C8B-B14F-4D97-AF65-F5344CB8AC3E}">
        <p14:creationId xmlns:p14="http://schemas.microsoft.com/office/powerpoint/2010/main" val="136627804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0036" y="1948335"/>
            <a:ext cx="5307710" cy="3667388"/>
          </a:xfrm>
          <a:prstGeom prst="rect">
            <a:avLst/>
          </a:prstGeom>
        </p:spPr>
      </p:pic>
      <p:pic>
        <p:nvPicPr>
          <p:cNvPr id="3" name="Picture 2"/>
          <p:cNvPicPr>
            <a:picLocks noChangeAspect="1"/>
          </p:cNvPicPr>
          <p:nvPr/>
        </p:nvPicPr>
        <p:blipFill>
          <a:blip r:embed="rId3"/>
          <a:stretch>
            <a:fillRect/>
          </a:stretch>
        </p:blipFill>
        <p:spPr>
          <a:xfrm>
            <a:off x="6888505" y="1855074"/>
            <a:ext cx="5022458" cy="4701875"/>
          </a:xfrm>
          <a:prstGeom prst="rect">
            <a:avLst/>
          </a:prstGeom>
        </p:spPr>
      </p:pic>
      <p:sp>
        <p:nvSpPr>
          <p:cNvPr id="4" name="Title 3"/>
          <p:cNvSpPr>
            <a:spLocks noGrp="1"/>
          </p:cNvSpPr>
          <p:nvPr>
            <p:ph type="title"/>
          </p:nvPr>
        </p:nvSpPr>
        <p:spPr/>
        <p:txBody>
          <a:bodyPr/>
          <a:lstStyle/>
          <a:p>
            <a:r>
              <a:rPr lang="en-US" dirty="0" smtClean="0"/>
              <a:t>Creating an Android App Project</a:t>
            </a:r>
            <a:endParaRPr lang="en-US" dirty="0"/>
          </a:p>
        </p:txBody>
      </p:sp>
    </p:spTree>
    <p:extLst>
      <p:ext uri="{BB962C8B-B14F-4D97-AF65-F5344CB8AC3E}">
        <p14:creationId xmlns:p14="http://schemas.microsoft.com/office/powerpoint/2010/main" val="31879006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Layouts</a:t>
            </a:r>
            <a:endParaRPr lang="en-US" dirty="0"/>
          </a:p>
        </p:txBody>
      </p:sp>
      <p:sp>
        <p:nvSpPr>
          <p:cNvPr id="3" name="Text Placeholder 2"/>
          <p:cNvSpPr>
            <a:spLocks noGrp="1"/>
          </p:cNvSpPr>
          <p:nvPr>
            <p:ph type="body" sz="quarter" idx="10"/>
          </p:nvPr>
        </p:nvSpPr>
        <p:spPr/>
        <p:txBody>
          <a:bodyPr/>
          <a:lstStyle/>
          <a:p>
            <a:r>
              <a:rPr lang="en-US" dirty="0" smtClean="0"/>
              <a:t>UI layout decoupled from UI management code</a:t>
            </a:r>
          </a:p>
          <a:p>
            <a:pPr lvl="1"/>
            <a:r>
              <a:rPr lang="en-US" dirty="0" smtClean="0"/>
              <a:t>UI Layouts created in XML-based resource files with .</a:t>
            </a:r>
            <a:r>
              <a:rPr lang="en-US" dirty="0" err="1" smtClean="0"/>
              <a:t>axml</a:t>
            </a:r>
            <a:r>
              <a:rPr lang="en-US" dirty="0" smtClean="0"/>
              <a:t> extensions</a:t>
            </a:r>
          </a:p>
          <a:p>
            <a:pPr lvl="1"/>
            <a:r>
              <a:rPr lang="en-US" dirty="0" smtClean="0"/>
              <a:t>Xamarin adds Android layout design </a:t>
            </a:r>
            <a:r>
              <a:rPr lang="en-US" dirty="0"/>
              <a:t>editor into to Visual </a:t>
            </a:r>
            <a:r>
              <a:rPr lang="en-US" dirty="0" smtClean="0"/>
              <a:t>Studio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7" name="Picture 6"/>
          <p:cNvPicPr>
            <a:picLocks noChangeAspect="1"/>
          </p:cNvPicPr>
          <p:nvPr/>
        </p:nvPicPr>
        <p:blipFill>
          <a:blip r:embed="rId2"/>
          <a:stretch>
            <a:fillRect/>
          </a:stretch>
        </p:blipFill>
        <p:spPr>
          <a:xfrm>
            <a:off x="323731" y="3235499"/>
            <a:ext cx="7429740" cy="2689929"/>
          </a:xfrm>
          <a:prstGeom prst="rect">
            <a:avLst/>
          </a:prstGeom>
          <a:ln>
            <a:solidFill>
              <a:schemeClr val="bg1">
                <a:lumMod val="65000"/>
              </a:schemeClr>
            </a:solidFill>
          </a:ln>
        </p:spPr>
      </p:pic>
      <p:pic>
        <p:nvPicPr>
          <p:cNvPr id="5" name="Picture 4"/>
          <p:cNvPicPr>
            <a:picLocks noChangeAspect="1"/>
          </p:cNvPicPr>
          <p:nvPr/>
        </p:nvPicPr>
        <p:blipFill>
          <a:blip r:embed="rId3"/>
          <a:stretch>
            <a:fillRect/>
          </a:stretch>
        </p:blipFill>
        <p:spPr>
          <a:xfrm>
            <a:off x="7432241" y="4763993"/>
            <a:ext cx="4909443" cy="2192723"/>
          </a:xfrm>
          <a:prstGeom prst="rect">
            <a:avLst/>
          </a:prstGeom>
          <a:ln>
            <a:solidFill>
              <a:schemeClr val="bg1">
                <a:lumMod val="65000"/>
              </a:schemeClr>
            </a:solidFill>
          </a:ln>
        </p:spPr>
      </p:pic>
      <p:cxnSp>
        <p:nvCxnSpPr>
          <p:cNvPr id="9" name="Straight Arrow Connector 8"/>
          <p:cNvCxnSpPr/>
          <p:nvPr/>
        </p:nvCxnSpPr>
        <p:spPr>
          <a:xfrm>
            <a:off x="6997026" y="5067144"/>
            <a:ext cx="341955" cy="72536"/>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97002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4" name="Picture 3"/>
          <p:cNvPicPr>
            <a:picLocks noChangeAspect="1"/>
          </p:cNvPicPr>
          <p:nvPr/>
        </p:nvPicPr>
        <p:blipFill>
          <a:blip r:embed="rId2"/>
          <a:stretch>
            <a:fillRect/>
          </a:stretch>
        </p:blipFill>
        <p:spPr>
          <a:xfrm>
            <a:off x="1480124" y="1681003"/>
            <a:ext cx="3866509" cy="287978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1906427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3655" y="1362586"/>
            <a:ext cx="10482072" cy="4776080"/>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 Code to Authenticate the User</a:t>
            </a:r>
            <a:endParaRPr lang="en-US" dirty="0"/>
          </a:p>
        </p:txBody>
      </p:sp>
    </p:spTree>
    <p:extLst>
      <p:ext uri="{BB962C8B-B14F-4D97-AF65-F5344CB8AC3E}">
        <p14:creationId xmlns:p14="http://schemas.microsoft.com/office/powerpoint/2010/main" val="414660585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Flow</a:t>
            </a:r>
            <a:endParaRPr lang="en-US" dirty="0"/>
          </a:p>
        </p:txBody>
      </p:sp>
      <p:sp>
        <p:nvSpPr>
          <p:cNvPr id="3" name="Slide Number Placeholder 2"/>
          <p:cNvSpPr>
            <a:spLocks noGrp="1"/>
          </p:cNvSpPr>
          <p:nvPr>
            <p:ph type="sldNum" sz="quarter" idx="12"/>
          </p:nvPr>
        </p:nvSpPr>
        <p:spPr>
          <a:xfrm>
            <a:off x="429944" y="6526955"/>
            <a:ext cx="571848" cy="223825"/>
          </a:xfrm>
        </p:spPr>
        <p:txBody>
          <a:bodyPr/>
          <a:lstStyle/>
          <a:p>
            <a:fld id="{727B4C2D-45E2-4621-8491-2995EB46A674}" type="slidenum">
              <a:rPr lang="en-US" smtClean="0"/>
              <a:pPr/>
              <a:t>39</a:t>
            </a:fld>
            <a:endParaRPr lang="en-US" dirty="0"/>
          </a:p>
        </p:txBody>
      </p:sp>
      <p:pic>
        <p:nvPicPr>
          <p:cNvPr id="4" name="Picture 3"/>
          <p:cNvPicPr>
            <a:picLocks noChangeAspect="1"/>
          </p:cNvPicPr>
          <p:nvPr/>
        </p:nvPicPr>
        <p:blipFill>
          <a:blip r:embed="rId2"/>
          <a:stretch>
            <a:fillRect/>
          </a:stretch>
        </p:blipFill>
        <p:spPr>
          <a:xfrm>
            <a:off x="334093" y="1477206"/>
            <a:ext cx="4771005" cy="3316723"/>
          </a:xfrm>
          <a:prstGeom prst="rect">
            <a:avLst/>
          </a:prstGeom>
        </p:spPr>
      </p:pic>
      <p:pic>
        <p:nvPicPr>
          <p:cNvPr id="5" name="Picture 4"/>
          <p:cNvPicPr>
            <a:picLocks noChangeAspect="1"/>
          </p:cNvPicPr>
          <p:nvPr/>
        </p:nvPicPr>
        <p:blipFill>
          <a:blip r:embed="rId3"/>
          <a:stretch>
            <a:fillRect/>
          </a:stretch>
        </p:blipFill>
        <p:spPr>
          <a:xfrm>
            <a:off x="2719596" y="1747890"/>
            <a:ext cx="4771005" cy="3316723"/>
          </a:xfrm>
          <a:prstGeom prst="rect">
            <a:avLst/>
          </a:prstGeom>
        </p:spPr>
      </p:pic>
      <p:pic>
        <p:nvPicPr>
          <p:cNvPr id="6" name="Picture 5"/>
          <p:cNvPicPr>
            <a:picLocks noChangeAspect="1"/>
          </p:cNvPicPr>
          <p:nvPr/>
        </p:nvPicPr>
        <p:blipFill>
          <a:blip r:embed="rId4"/>
          <a:stretch>
            <a:fillRect/>
          </a:stretch>
        </p:blipFill>
        <p:spPr>
          <a:xfrm>
            <a:off x="5029138" y="2018575"/>
            <a:ext cx="4771005" cy="3316723"/>
          </a:xfrm>
          <a:prstGeom prst="rect">
            <a:avLst/>
          </a:prstGeom>
        </p:spPr>
      </p:pic>
      <p:pic>
        <p:nvPicPr>
          <p:cNvPr id="7" name="Picture 6"/>
          <p:cNvPicPr>
            <a:picLocks noChangeAspect="1"/>
          </p:cNvPicPr>
          <p:nvPr/>
        </p:nvPicPr>
        <p:blipFill>
          <a:blip r:embed="rId5"/>
          <a:stretch>
            <a:fillRect/>
          </a:stretch>
        </p:blipFill>
        <p:spPr>
          <a:xfrm>
            <a:off x="7414641" y="2289259"/>
            <a:ext cx="4771005" cy="3316723"/>
          </a:xfrm>
          <a:prstGeom prst="rect">
            <a:avLst/>
          </a:prstGeom>
        </p:spPr>
      </p:pic>
    </p:spTree>
    <p:extLst>
      <p:ext uri="{BB962C8B-B14F-4D97-AF65-F5344CB8AC3E}">
        <p14:creationId xmlns:p14="http://schemas.microsoft.com/office/powerpoint/2010/main" val="348297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Windows Platform</a:t>
            </a:r>
          </a:p>
          <a:p>
            <a:r>
              <a:rPr lang="en-US" dirty="0" smtClean="0"/>
              <a:t>Non-windows Platforms</a:t>
            </a:r>
          </a:p>
          <a:p>
            <a:r>
              <a:rPr lang="en-US" dirty="0" smtClean="0"/>
              <a:t>Multi-platforms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8776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XAMARIN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3545812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Windows Platform</a:t>
            </a:r>
          </a:p>
          <a:p>
            <a:r>
              <a:rPr lang="en-US" dirty="0" smtClean="0"/>
              <a:t>Non-windows Platforms</a:t>
            </a:r>
          </a:p>
          <a:p>
            <a:r>
              <a:rPr lang="en-US" dirty="0" smtClean="0"/>
              <a:t>Multi-platforms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3643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skills</a:t>
            </a:r>
          </a:p>
        </p:txBody>
      </p:sp>
      <p:sp>
        <p:nvSpPr>
          <p:cNvPr id="2" name="Text Placeholder 1"/>
          <p:cNvSpPr>
            <a:spLocks noGrp="1"/>
          </p:cNvSpPr>
          <p:nvPr>
            <p:ph type="body" sz="quarter" idx="11"/>
          </p:nvPr>
        </p:nvSpPr>
        <p:spPr>
          <a:xfrm>
            <a:off x="277030" y="1213768"/>
            <a:ext cx="11884782" cy="4337905"/>
          </a:xfrm>
        </p:spPr>
        <p:txBody>
          <a:bodyPr/>
          <a:lstStyle/>
          <a:p>
            <a:r>
              <a:rPr lang="en-US" dirty="0" smtClean="0"/>
              <a:t>Microsoft Virtual Academy</a:t>
            </a:r>
          </a:p>
          <a:p>
            <a:pPr lvl="1"/>
            <a:r>
              <a:rPr lang="en-US" dirty="0" smtClean="0">
                <a:gradFill>
                  <a:gsLst>
                    <a:gs pos="1250">
                      <a:srgbClr val="00BCF2"/>
                    </a:gs>
                    <a:gs pos="100000">
                      <a:srgbClr val="00BCF2"/>
                    </a:gs>
                  </a:gsLst>
                  <a:lin ang="5400000" scaled="0"/>
                </a:gradFill>
              </a:rPr>
              <a:t>dev.office.com/training</a:t>
            </a:r>
          </a:p>
          <a:p>
            <a:r>
              <a:rPr lang="en-US" dirty="0" smtClean="0"/>
              <a:t>Code Samples</a:t>
            </a:r>
          </a:p>
          <a:p>
            <a:pPr lvl="1"/>
            <a:r>
              <a:rPr lang="en-US" dirty="0">
                <a:gradFill>
                  <a:gsLst>
                    <a:gs pos="1250">
                      <a:srgbClr val="00BCF2"/>
                    </a:gs>
                    <a:gs pos="100000">
                      <a:srgbClr val="00BCF2"/>
                    </a:gs>
                  </a:gsLst>
                  <a:lin ang="5400000" scaled="0"/>
                </a:gradFill>
              </a:rPr>
              <a:t>dev.office.com/code-samples</a:t>
            </a:r>
          </a:p>
          <a:p>
            <a:r>
              <a:rPr lang="en-US" dirty="0" smtClean="0"/>
              <a:t>DX Office 365 Dev Camps</a:t>
            </a:r>
          </a:p>
          <a:p>
            <a:r>
              <a:rPr lang="en-US" dirty="0" smtClean="0"/>
              <a:t>Office 365 Summit </a:t>
            </a:r>
            <a:br>
              <a:rPr lang="en-US" dirty="0" smtClean="0"/>
            </a:br>
            <a:r>
              <a:rPr lang="en-US" dirty="0" smtClean="0"/>
              <a:t>Developer Tracks</a:t>
            </a:r>
          </a:p>
          <a:p>
            <a:pPr lvl="1"/>
            <a:r>
              <a:rPr lang="en-US" dirty="0">
                <a:gradFill>
                  <a:gsLst>
                    <a:gs pos="1250">
                      <a:srgbClr val="00BCF2"/>
                    </a:gs>
                    <a:gs pos="100000">
                      <a:srgbClr val="00BCF2"/>
                    </a:gs>
                  </a:gsLst>
                  <a:lin ang="5400000" scaled="0"/>
                </a:gradFill>
                <a:hlinkClick r:id="rId2" action="ppaction://hlinkfile"/>
              </a:rPr>
              <a:t>summit.office.com</a:t>
            </a:r>
            <a:endParaRPr lang="en-US" dirty="0">
              <a:gradFill>
                <a:gsLst>
                  <a:gs pos="1250">
                    <a:srgbClr val="00BCF2"/>
                  </a:gs>
                  <a:gs pos="100000">
                    <a:srgbClr val="00BCF2"/>
                  </a:gs>
                </a:gsLst>
                <a:lin ang="5400000" scaled="0"/>
              </a:gradFill>
            </a:endParaRPr>
          </a:p>
        </p:txBody>
      </p:sp>
      <p:sp>
        <p:nvSpPr>
          <p:cNvPr id="4" name="Rectangle 3"/>
          <p:cNvSpPr/>
          <p:nvPr/>
        </p:nvSpPr>
        <p:spPr bwMode="auto">
          <a:xfrm>
            <a:off x="2502" y="-872562"/>
            <a:ext cx="7769274" cy="788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1799" dirty="0">
                <a:solidFill>
                  <a:srgbClr val="FFFFFF"/>
                </a:solidFill>
              </a:rPr>
              <a:t>Add screens shot from link</a:t>
            </a: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386714" y="1225125"/>
            <a:ext cx="4325588" cy="3849138"/>
            <a:chOff x="1503299" y="914400"/>
            <a:chExt cx="1685883" cy="1500188"/>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2"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112"/>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403" tIns="45702" rIns="91403" bIns="45702" numCol="1" anchor="t" anchorCtr="0" compatLnSpc="1">
              <a:prstTxWarp prst="textNoShape">
                <a:avLst/>
              </a:prstTxWarp>
              <a:noAutofit/>
            </a:bodyPr>
            <a:lstStyle/>
            <a:p>
              <a:pPr defTabSz="932372"/>
              <a:endParaRPr lang="en-US" sz="1799">
                <a:solidFill>
                  <a:srgbClr val="FFFFFF"/>
                </a:solidFill>
              </a:endParaRPr>
            </a:p>
          </p:txBody>
        </p:sp>
        <p:sp>
          <p:nvSpPr>
            <p:cNvPr id="114"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17" name="Group 116"/>
          <p:cNvGrpSpPr/>
          <p:nvPr/>
        </p:nvGrpSpPr>
        <p:grpSpPr>
          <a:xfrm>
            <a:off x="5899296" y="2823842"/>
            <a:ext cx="4114467" cy="2663844"/>
            <a:chOff x="2781859" y="2353478"/>
            <a:chExt cx="3165371" cy="2049370"/>
          </a:xfrm>
        </p:grpSpPr>
        <p:sp>
          <p:nvSpPr>
            <p:cNvPr id="8"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0"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3"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4"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5"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6"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7"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9"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1"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2"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6"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7"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1"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2"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3"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5"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6"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7"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9"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0"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1"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5"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16" name="Group 115"/>
          <p:cNvGrpSpPr/>
          <p:nvPr/>
        </p:nvGrpSpPr>
        <p:grpSpPr>
          <a:xfrm>
            <a:off x="10684966" y="3813317"/>
            <a:ext cx="834359" cy="1543729"/>
            <a:chOff x="4618455" y="3337427"/>
            <a:chExt cx="641895" cy="1187634"/>
          </a:xfrm>
        </p:grpSpPr>
        <p:sp>
          <p:nvSpPr>
            <p:cNvPr id="18"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0"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3"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4"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6" name="Freeform 75"/>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7" name="Rectangle 76"/>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8" name="Rectangle 77"/>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79" name="Rectangle 78"/>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0" name="Rectangle 79"/>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1" name="Rectangle 80"/>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2" name="Rectangle 81"/>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3" name="Rectangle 82"/>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4" name="Rectangle 83"/>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5" name="Rectangle 84"/>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6" name="Rectangle 85"/>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7" name="Rectangle 86"/>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8" name="Rectangle 87"/>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89" name="Rectangle 88"/>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0" name="Rectangle 89"/>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1" name="Rectangle 90"/>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2" name="Rectangle 91"/>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3" name="Freeform 92"/>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4"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5" name="Oval 94"/>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6"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7" name="Freeform 96"/>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8" name="Rectangle 97"/>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Rectangle 98"/>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Rectangle 99"/>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Rectangle 100"/>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Freeform 101"/>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Rectangle 102"/>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Rectangle 103"/>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5" name="Rectangle 104"/>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105"/>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106"/>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Rectangle 107"/>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Rectangle 108"/>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pic>
          <p:nvPicPr>
            <p:cNvPr id="110" name="Picture 109"/>
            <p:cNvPicPr>
              <a:picLocks noChangeAspect="1"/>
            </p:cNvPicPr>
            <p:nvPr/>
          </p:nvPicPr>
          <p:blipFill rotWithShape="1">
            <a:blip r:embed="rId5">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45525954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7028" y="4054272"/>
            <a:ext cx="11670460" cy="24726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7028" y="1923619"/>
            <a:ext cx="11670460" cy="203066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7500" y="1362704"/>
            <a:ext cx="6294773" cy="56290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80" tIns="146146" rIns="182680" bIns="146146" numCol="1" spcCol="0" rtlCol="0" fromWordArt="0" anchor="t" anchorCtr="0" forceAA="0" compatLnSpc="1">
            <a:prstTxWarp prst="textNoShape">
              <a:avLst/>
            </a:prstTxWarp>
            <a:noAutofit/>
          </a:bodyPr>
          <a:lstStyle/>
          <a:p>
            <a:pPr algn="ctr" defTabSz="931460"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9988" y="-138765"/>
            <a:ext cx="7956762" cy="1992594"/>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9511"/>
            </a:xfrm>
            <a:prstGeom prst="rect">
              <a:avLst/>
            </a:prstGeom>
            <a:noFill/>
          </p:spPr>
          <p:txBody>
            <a:bodyPr wrap="square" lIns="0" tIns="0" rIns="0" bIns="0" rtlCol="0">
              <a:spAutoFit/>
            </a:bodyPr>
            <a:lstStyle/>
            <a:p>
              <a:pPr defTabSz="932372"/>
              <a:r>
                <a:rPr lang="en-US" sz="2799" dirty="0">
                  <a:solidFill>
                    <a:srgbClr val="FFFFFF"/>
                  </a:solidFill>
                  <a:latin typeface="Segoe UI Light"/>
                </a:rPr>
                <a:t>Developer Patterns &amp; Practices</a:t>
              </a:r>
            </a:p>
          </p:txBody>
        </p:sp>
      </p:grpSp>
      <p:sp>
        <p:nvSpPr>
          <p:cNvPr id="7" name="Rectangle 6"/>
          <p:cNvSpPr/>
          <p:nvPr/>
        </p:nvSpPr>
        <p:spPr bwMode="auto">
          <a:xfrm>
            <a:off x="7500" y="-1039838"/>
            <a:ext cx="7769274" cy="79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1799" dirty="0">
                <a:solidFill>
                  <a:srgbClr val="FFFFFF"/>
                </a:solidFill>
              </a:rPr>
              <a:t>Make look cool</a:t>
            </a: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87601" y="2060833"/>
            <a:ext cx="7479053" cy="1537604"/>
          </a:xfrm>
          <a:prstGeom prst="rect">
            <a:avLst/>
          </a:prstGeom>
          <a:noFill/>
        </p:spPr>
        <p:txBody>
          <a:bodyPr wrap="square">
            <a:spAutoFit/>
          </a:bodyPr>
          <a:lstStyle/>
          <a:p>
            <a:pPr defTabSz="932372">
              <a:lnSpc>
                <a:spcPct val="90000"/>
              </a:lnSpc>
              <a:spcBef>
                <a:spcPts val="600"/>
              </a:spcBef>
              <a:spcAft>
                <a:spcPts val="1799"/>
              </a:spcAft>
              <a:buClr>
                <a:srgbClr val="FFFFFF"/>
              </a:buClr>
              <a:buSzPct val="100000"/>
            </a:pPr>
            <a:r>
              <a:rPr lang="en-US" sz="3198" b="1" dirty="0">
                <a:gradFill>
                  <a:gsLst>
                    <a:gs pos="34513">
                      <a:srgbClr val="FFFFFF"/>
                    </a:gs>
                    <a:gs pos="55000">
                      <a:srgbClr val="FFFFFF"/>
                    </a:gs>
                  </a:gsLst>
                  <a:lin ang="5400000" scaled="0"/>
                </a:gradFill>
              </a:rPr>
              <a:t>Transform your code</a:t>
            </a:r>
          </a:p>
          <a:p>
            <a:pPr defTabSz="932372">
              <a:lnSpc>
                <a:spcPct val="90000"/>
              </a:lnSpc>
              <a:spcBef>
                <a:spcPts val="600"/>
              </a:spcBef>
              <a:spcAft>
                <a:spcPts val="2999"/>
              </a:spcAft>
              <a:buClr>
                <a:srgbClr val="FFFFFF"/>
              </a:buClr>
              <a:buSzPct val="100000"/>
            </a:pPr>
            <a:r>
              <a:rPr lang="en-US" sz="2399" dirty="0">
                <a:gradFill>
                  <a:gsLst>
                    <a:gs pos="1250">
                      <a:srgbClr val="FFFFFF"/>
                    </a:gs>
                    <a:gs pos="100000">
                      <a:srgbClr val="FFFFFF"/>
                    </a:gs>
                  </a:gsLst>
                  <a:lin ang="5400000" scaled="0"/>
                </a:gradFill>
                <a:latin typeface="Segoe UI Light"/>
              </a:rPr>
              <a:t>Providing App Model Patterns for common SharePoint </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94484" y="4178777"/>
            <a:ext cx="10710759" cy="2554260"/>
          </a:xfrm>
          <a:prstGeom prst="rect">
            <a:avLst/>
          </a:prstGeom>
          <a:noFill/>
        </p:spPr>
        <p:txBody>
          <a:bodyPr wrap="square">
            <a:spAutoFit/>
          </a:bodyPr>
          <a:lstStyle/>
          <a:p>
            <a:pPr defTabSz="932372">
              <a:lnSpc>
                <a:spcPct val="90000"/>
              </a:lnSpc>
              <a:spcBef>
                <a:spcPts val="600"/>
              </a:spcBef>
              <a:spcAft>
                <a:spcPts val="1799"/>
              </a:spcAft>
              <a:buClr>
                <a:srgbClr val="FFFFFF"/>
              </a:buClr>
              <a:buSzPct val="100000"/>
            </a:pPr>
            <a:r>
              <a:rPr lang="en-US" sz="3198" b="1" dirty="0">
                <a:gradFill>
                  <a:gsLst>
                    <a:gs pos="34513">
                      <a:srgbClr val="FFFFFF"/>
                    </a:gs>
                    <a:gs pos="55000">
                      <a:srgbClr val="FFFFFF"/>
                    </a:gs>
                  </a:gsLst>
                  <a:lin ang="5400000" scaled="0"/>
                </a:gradFill>
              </a:rPr>
              <a:t>60+ Visual Studio projects</a:t>
            </a:r>
          </a:p>
          <a:p>
            <a:pPr defTabSz="932372">
              <a:lnSpc>
                <a:spcPct val="90000"/>
              </a:lnSpc>
              <a:spcBef>
                <a:spcPts val="600"/>
              </a:spcBef>
              <a:spcAft>
                <a:spcPts val="2999"/>
              </a:spcAft>
              <a:buClr>
                <a:srgbClr val="FFFFFF"/>
              </a:buClr>
              <a:buSzPct val="100000"/>
            </a:pPr>
            <a:r>
              <a:rPr lang="en-US" sz="2399" dirty="0">
                <a:gradFill>
                  <a:gsLst>
                    <a:gs pos="1250">
                      <a:srgbClr val="FFFFFF"/>
                    </a:gs>
                    <a:gs pos="100000">
                      <a:srgbClr val="FFFFFF"/>
                    </a:gs>
                  </a:gsLst>
                  <a:lin ang="5400000" scaled="0"/>
                </a:gradFill>
                <a:latin typeface="Segoe UI Light"/>
              </a:rPr>
              <a:t>Common scenarios</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Branding</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Site provisioning</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Remote event receivers </a:t>
            </a:r>
            <a:br>
              <a:rPr lang="en-US" sz="2399" dirty="0">
                <a:gradFill>
                  <a:gsLst>
                    <a:gs pos="1250">
                      <a:srgbClr val="FFFFFF"/>
                    </a:gs>
                    <a:gs pos="100000">
                      <a:srgbClr val="FFFFFF"/>
                    </a:gs>
                  </a:gsLst>
                  <a:lin ang="5400000" scaled="0"/>
                </a:gradFill>
                <a:latin typeface="Segoe UI Light"/>
              </a:rPr>
            </a:br>
            <a:endParaRPr lang="en-US" sz="2399" dirty="0">
              <a:gradFill>
                <a:gsLst>
                  <a:gs pos="1250">
                    <a:srgbClr val="FFFFFF"/>
                  </a:gs>
                  <a:gs pos="100000">
                    <a:srgbClr val="FFFFFF"/>
                  </a:gs>
                </a:gsLst>
                <a:lin ang="5400000" scaled="0"/>
              </a:gradFill>
              <a:latin typeface="Segoe UI Light"/>
            </a:endParaRPr>
          </a:p>
        </p:txBody>
      </p:sp>
      <p:sp>
        <p:nvSpPr>
          <p:cNvPr id="5" name="Rectangle 4"/>
          <p:cNvSpPr/>
          <p:nvPr/>
        </p:nvSpPr>
        <p:spPr>
          <a:xfrm>
            <a:off x="5819227" y="4962799"/>
            <a:ext cx="6214150" cy="1110826"/>
          </a:xfrm>
          <a:prstGeom prst="rect">
            <a:avLst/>
          </a:prstGeom>
        </p:spPr>
        <p:txBody>
          <a:bodyPr>
            <a:spAutoFit/>
          </a:bodyPr>
          <a:lstStyle/>
          <a:p>
            <a:pPr defTabSz="932372">
              <a:lnSpc>
                <a:spcPct val="90000"/>
              </a:lnSpc>
              <a:spcBef>
                <a:spcPts val="600"/>
              </a:spcBef>
              <a:spcAft>
                <a:spcPts val="2999"/>
              </a:spcAft>
              <a:buClr>
                <a:srgbClr val="FFFFFF"/>
              </a:buClr>
              <a:buSzPct val="100000"/>
            </a:pPr>
            <a:r>
              <a:rPr lang="en-US" sz="2399" dirty="0">
                <a:gradFill>
                  <a:gsLst>
                    <a:gs pos="1250">
                      <a:srgbClr val="FFFFFF"/>
                    </a:gs>
                    <a:gs pos="100000">
                      <a:srgbClr val="FFFFFF"/>
                    </a:gs>
                  </a:gsLst>
                  <a:lin ang="5400000" scaled="0"/>
                </a:gradFill>
                <a:latin typeface="Segoe UI Light"/>
              </a:rPr>
              <a:t>Large file support</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Taxonomy driven navigation</a:t>
            </a:r>
            <a:br>
              <a:rPr lang="en-US" sz="2399" dirty="0">
                <a:gradFill>
                  <a:gsLst>
                    <a:gs pos="1250">
                      <a:srgbClr val="FFFFFF"/>
                    </a:gs>
                    <a:gs pos="100000">
                      <a:srgbClr val="FFFFFF"/>
                    </a:gs>
                  </a:gsLst>
                  <a:lin ang="5400000" scaled="0"/>
                </a:gradFill>
                <a:latin typeface="Segoe UI Light"/>
              </a:rPr>
            </a:br>
            <a:r>
              <a:rPr lang="en-US" sz="2399" dirty="0">
                <a:gradFill>
                  <a:gsLst>
                    <a:gs pos="1250">
                      <a:srgbClr val="FFFFFF"/>
                    </a:gs>
                    <a:gs pos="100000">
                      <a:srgbClr val="FFFFFF"/>
                    </a:gs>
                  </a:gsLst>
                  <a:lin ang="5400000" scaled="0"/>
                </a:gradFill>
                <a:latin typeface="Segoe UI Light"/>
              </a:rPr>
              <a:t>And much more… </a:t>
            </a:r>
            <a:r>
              <a:rPr lang="en-US" sz="2399" dirty="0">
                <a:gradFill>
                  <a:gsLst>
                    <a:gs pos="1250">
                      <a:srgbClr val="FFFFFF"/>
                    </a:gs>
                    <a:gs pos="100000">
                      <a:srgbClr val="FFFFFF"/>
                    </a:gs>
                  </a:gsLst>
                  <a:lin ang="5400000" scaled="0"/>
                </a:gradFill>
                <a:latin typeface="Segoe UI Light"/>
                <a:hlinkClick r:id="rId3" action="ppaction://hlinkfile"/>
              </a:rPr>
              <a:t>aka.ms/</a:t>
            </a:r>
            <a:r>
              <a:rPr lang="en-US" sz="2399" dirty="0" err="1">
                <a:gradFill>
                  <a:gsLst>
                    <a:gs pos="1250">
                      <a:srgbClr val="FFFFFF"/>
                    </a:gs>
                    <a:gs pos="100000">
                      <a:srgbClr val="FFFFFF"/>
                    </a:gs>
                  </a:gsLst>
                  <a:lin ang="5400000" scaled="0"/>
                </a:gradFill>
                <a:latin typeface="Segoe UI Light"/>
                <a:hlinkClick r:id="rId3" action="ppaction://hlinkfile"/>
              </a:rPr>
              <a:t>OfficeDevPnP</a:t>
            </a:r>
            <a:endParaRPr lang="en-US" sz="2399"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402582" y="4244211"/>
            <a:ext cx="936930" cy="848598"/>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algn="just" defTabSz="932559"/>
              <a:endParaRPr lang="en-US" sz="1699">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algn="just" defTabSz="932559"/>
              <a:endParaRPr lang="en-US" sz="1699">
                <a:solidFill>
                  <a:srgbClr val="FFFFFF"/>
                </a:solidFill>
              </a:endParaRPr>
            </a:p>
          </p:txBody>
        </p:sp>
      </p:grpSp>
      <p:grpSp>
        <p:nvGrpSpPr>
          <p:cNvPr id="36" name="Group 35"/>
          <p:cNvGrpSpPr/>
          <p:nvPr/>
        </p:nvGrpSpPr>
        <p:grpSpPr bwMode="black">
          <a:xfrm>
            <a:off x="395189" y="2238955"/>
            <a:ext cx="980400" cy="797599"/>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2" rIns="91403" bIns="45702" numCol="1" anchor="t" anchorCtr="0" compatLnSpc="1">
              <a:prstTxWarp prst="textNoShape">
                <a:avLst/>
              </a:prstTxWarp>
            </a:bodyPr>
            <a:lstStyle/>
            <a:p>
              <a:pPr algn="ctr" defTabSz="932559"/>
              <a:endParaRPr lang="en-US" sz="1599">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2" rIns="91403" bIns="45702" numCol="1" anchor="t" anchorCtr="0" compatLnSpc="1">
              <a:prstTxWarp prst="textNoShape">
                <a:avLst/>
              </a:prstTxWarp>
            </a:bodyPr>
            <a:lstStyle/>
            <a:p>
              <a:pPr algn="ctr" defTabSz="932559"/>
              <a:endParaRPr lang="en-US" sz="1599">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2" rIns="91403" bIns="45702" numCol="1" anchor="t" anchorCtr="0" compatLnSpc="1">
              <a:prstTxWarp prst="textNoShape">
                <a:avLst/>
              </a:prstTxWarp>
            </a:bodyPr>
            <a:lstStyle/>
            <a:p>
              <a:pPr algn="ctr" defTabSz="932559"/>
              <a:endParaRPr lang="en-US" sz="1599">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2" rIns="91403" bIns="45702" numCol="1" anchor="t" anchorCtr="0" compatLnSpc="1">
              <a:prstTxWarp prst="textNoShape">
                <a:avLst/>
              </a:prstTxWarp>
            </a:bodyPr>
            <a:lstStyle/>
            <a:p>
              <a:pPr algn="ctr" defTabSz="932559"/>
              <a:endParaRPr lang="en-US" sz="1599">
                <a:gradFill>
                  <a:gsLst>
                    <a:gs pos="0">
                      <a:srgbClr val="FFFFFF"/>
                    </a:gs>
                    <a:gs pos="100000">
                      <a:srgbClr val="FFFFFF"/>
                    </a:gs>
                  </a:gsLst>
                  <a:lin ang="5400000" scaled="0"/>
                </a:gradFill>
              </a:endParaRPr>
            </a:p>
          </p:txBody>
        </p:sp>
      </p:grpSp>
      <p:sp>
        <p:nvSpPr>
          <p:cNvPr id="8" name="Rectangle 7"/>
          <p:cNvSpPr/>
          <p:nvPr/>
        </p:nvSpPr>
        <p:spPr bwMode="auto">
          <a:xfrm>
            <a:off x="2502" y="1771670"/>
            <a:ext cx="274527" cy="50609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848207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761223" y="1407"/>
            <a:ext cx="6672752" cy="699171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501" y="1407"/>
            <a:ext cx="5758721" cy="69917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154" t="13127" r="54911" b="10132"/>
          <a:stretch/>
        </p:blipFill>
        <p:spPr>
          <a:xfrm>
            <a:off x="6200432" y="480640"/>
            <a:ext cx="5776526" cy="6306188"/>
          </a:xfrm>
          <a:prstGeom prst="rect">
            <a:avLst/>
          </a:prstGeom>
          <a:ln>
            <a:noFill/>
          </a:ln>
        </p:spPr>
      </p:pic>
      <p:sp>
        <p:nvSpPr>
          <p:cNvPr id="3" name="Title 2"/>
          <p:cNvSpPr>
            <a:spLocks noGrp="1"/>
          </p:cNvSpPr>
          <p:nvPr>
            <p:ph type="title"/>
          </p:nvPr>
        </p:nvSpPr>
        <p:spPr>
          <a:xfrm>
            <a:off x="277029" y="296562"/>
            <a:ext cx="5027177" cy="917206"/>
          </a:xfrm>
        </p:spPr>
        <p:txBody>
          <a:bodyPr/>
          <a:lstStyle/>
          <a:p>
            <a:r>
              <a:rPr lang="en-US" dirty="0" smtClean="0"/>
              <a:t>Roadmap</a:t>
            </a:r>
            <a:endParaRPr lang="en-US" dirty="0"/>
          </a:p>
        </p:txBody>
      </p:sp>
      <p:sp>
        <p:nvSpPr>
          <p:cNvPr id="2" name="Text Placeholder 1"/>
          <p:cNvSpPr>
            <a:spLocks noGrp="1"/>
          </p:cNvSpPr>
          <p:nvPr>
            <p:ph type="body" sz="quarter" idx="11"/>
          </p:nvPr>
        </p:nvSpPr>
        <p:spPr>
          <a:xfrm>
            <a:off x="277030" y="1213768"/>
            <a:ext cx="5299339" cy="2635874"/>
          </a:xfrm>
        </p:spPr>
        <p:txBody>
          <a:bodyPr/>
          <a:lstStyle/>
          <a:p>
            <a:pPr>
              <a:spcBef>
                <a:spcPts val="600"/>
              </a:spcBef>
              <a:spcAft>
                <a:spcPts val="600"/>
              </a:spcAft>
            </a:pPr>
            <a:r>
              <a:rPr lang="en-US" dirty="0" smtClean="0"/>
              <a:t>Monthly updates</a:t>
            </a:r>
          </a:p>
          <a:p>
            <a:pPr>
              <a:spcBef>
                <a:spcPts val="600"/>
              </a:spcBef>
              <a:spcAft>
                <a:spcPts val="600"/>
              </a:spcAft>
            </a:pPr>
            <a:r>
              <a:rPr lang="en-US" dirty="0" smtClean="0"/>
              <a:t>Associated blog posts</a:t>
            </a:r>
          </a:p>
          <a:p>
            <a:pPr>
              <a:spcBef>
                <a:spcPts val="600"/>
              </a:spcBef>
              <a:spcAft>
                <a:spcPts val="600"/>
              </a:spcAft>
            </a:pPr>
            <a:r>
              <a:rPr lang="en-US" sz="1999" dirty="0">
                <a:hlinkClick r:id="rId3"/>
              </a:rPr>
              <a:t>www.office.com/roadmap</a:t>
            </a:r>
            <a:endParaRPr lang="en-US" sz="1999" dirty="0"/>
          </a:p>
          <a:p>
            <a:pPr>
              <a:spcBef>
                <a:spcPts val="600"/>
              </a:spcBef>
              <a:spcAft>
                <a:spcPts val="600"/>
              </a:spcAft>
            </a:pPr>
            <a:endParaRPr lang="en-US" dirty="0"/>
          </a:p>
        </p:txBody>
      </p:sp>
    </p:spTree>
    <p:extLst>
      <p:ext uri="{BB962C8B-B14F-4D97-AF65-F5344CB8AC3E}">
        <p14:creationId xmlns:p14="http://schemas.microsoft.com/office/powerpoint/2010/main" val="1030225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300"/>
                                        <p:tgtEl>
                                          <p:spTgt spid="5"/>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761223" y="1407"/>
            <a:ext cx="6672752" cy="699171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501" y="1407"/>
            <a:ext cx="5758721" cy="69917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Customer </a:t>
            </a:r>
            <a:br>
              <a:rPr lang="en-US" dirty="0" smtClean="0"/>
            </a:br>
            <a:r>
              <a:rPr lang="en-US" dirty="0" smtClean="0"/>
              <a:t>feedback</a:t>
            </a:r>
            <a:endParaRPr lang="en-US" dirty="0"/>
          </a:p>
        </p:txBody>
      </p:sp>
      <p:sp>
        <p:nvSpPr>
          <p:cNvPr id="2" name="Text Placeholder 1"/>
          <p:cNvSpPr>
            <a:spLocks noGrp="1"/>
          </p:cNvSpPr>
          <p:nvPr>
            <p:ph type="body" sz="quarter" idx="11"/>
          </p:nvPr>
        </p:nvSpPr>
        <p:spPr>
          <a:xfrm>
            <a:off x="1370946" y="2126215"/>
            <a:ext cx="4771122" cy="5554263"/>
          </a:xfrm>
        </p:spPr>
        <p:txBody>
          <a:bodyPr/>
          <a:lstStyle/>
          <a:p>
            <a:pPr>
              <a:spcBef>
                <a:spcPts val="600"/>
              </a:spcBef>
              <a:spcAft>
                <a:spcPts val="600"/>
              </a:spcAft>
            </a:pPr>
            <a:r>
              <a:rPr lang="en-US" dirty="0" smtClean="0"/>
              <a:t>Yammer</a:t>
            </a:r>
            <a:br>
              <a:rPr lang="en-US" dirty="0" smtClean="0"/>
            </a:br>
            <a:r>
              <a:rPr lang="en-US" sz="1999" dirty="0">
                <a:latin typeface="+mn-lt"/>
              </a:rPr>
              <a:t>Office 365 Technical Network</a:t>
            </a:r>
            <a:endParaRPr lang="en-US" dirty="0" smtClean="0"/>
          </a:p>
          <a:p>
            <a:pPr>
              <a:spcBef>
                <a:spcPts val="2999"/>
              </a:spcBef>
              <a:spcAft>
                <a:spcPts val="600"/>
              </a:spcAft>
            </a:pPr>
            <a:r>
              <a:rPr lang="en-US" dirty="0" err="1" smtClean="0"/>
              <a:t>Stackoverflow</a:t>
            </a:r>
            <a:endParaRPr lang="en-US" dirty="0"/>
          </a:p>
          <a:p>
            <a:pPr>
              <a:spcBef>
                <a:spcPts val="2999"/>
              </a:spcBef>
              <a:spcAft>
                <a:spcPts val="600"/>
              </a:spcAft>
            </a:pPr>
            <a:r>
              <a:rPr lang="en-US" dirty="0" err="1" smtClean="0"/>
              <a:t>UserVoice</a:t>
            </a:r>
            <a:r>
              <a:rPr lang="en-US" dirty="0"/>
              <a:t/>
            </a:r>
            <a:br>
              <a:rPr lang="en-US" dirty="0"/>
            </a:br>
            <a:r>
              <a:rPr lang="en-US" sz="1999" dirty="0">
                <a:latin typeface="+mn-lt"/>
              </a:rPr>
              <a:t>Developer focused</a:t>
            </a:r>
            <a:br>
              <a:rPr lang="en-US" sz="1999" dirty="0">
                <a:latin typeface="+mn-lt"/>
              </a:rPr>
            </a:br>
            <a:r>
              <a:rPr lang="en-US" sz="1999" dirty="0">
                <a:latin typeface="+mn-lt"/>
              </a:rPr>
              <a:t>Bi-weekly triage</a:t>
            </a:r>
            <a:br>
              <a:rPr lang="en-US" sz="1999" dirty="0">
                <a:latin typeface="+mn-lt"/>
              </a:rPr>
            </a:br>
            <a:r>
              <a:rPr lang="en-US" sz="1999" dirty="0">
                <a:latin typeface="+mn-lt"/>
              </a:rPr>
              <a:t>Link to roadmap to show actions</a:t>
            </a:r>
          </a:p>
          <a:p>
            <a:pPr>
              <a:spcBef>
                <a:spcPts val="600"/>
              </a:spcBef>
              <a:spcAft>
                <a:spcPts val="600"/>
              </a:spcAft>
            </a:pPr>
            <a:r>
              <a:rPr lang="en-US" sz="1999" dirty="0">
                <a:latin typeface="+mn-lt"/>
                <a:hlinkClick r:id="rId2"/>
              </a:rPr>
              <a:t>http://aka.ms/OfficeDevFeedback</a:t>
            </a:r>
            <a:endParaRPr lang="en-US" sz="1999" dirty="0">
              <a:latin typeface="+mn-lt"/>
            </a:endParaRPr>
          </a:p>
          <a:p>
            <a:pPr>
              <a:spcBef>
                <a:spcPts val="600"/>
              </a:spcBef>
              <a:spcAft>
                <a:spcPts val="600"/>
              </a:spcAft>
            </a:pPr>
            <a:endParaRPr lang="en-US" sz="1999" dirty="0"/>
          </a:p>
          <a:p>
            <a:pPr>
              <a:spcBef>
                <a:spcPts val="600"/>
              </a:spcBef>
              <a:spcAft>
                <a:spcPts val="600"/>
              </a:spcAft>
            </a:pPr>
            <a:endParaRPr lang="en-US" dirty="0"/>
          </a:p>
        </p:txBody>
      </p:sp>
      <p:pic>
        <p:nvPicPr>
          <p:cNvPr id="6" name="Picture 5"/>
          <p:cNvPicPr>
            <a:picLocks noChangeAspect="1"/>
          </p:cNvPicPr>
          <p:nvPr/>
        </p:nvPicPr>
        <p:blipFill rotWithShape="1">
          <a:blip r:embed="rId3"/>
          <a:srcRect r="34150"/>
          <a:stretch/>
        </p:blipFill>
        <p:spPr>
          <a:xfrm>
            <a:off x="6219422" y="298151"/>
            <a:ext cx="5777285" cy="6389237"/>
          </a:xfrm>
          <a:prstGeom prst="rect">
            <a:avLst/>
          </a:prstGeom>
          <a:ln>
            <a:noFill/>
          </a:ln>
        </p:spPr>
      </p:pic>
      <p:pic>
        <p:nvPicPr>
          <p:cNvPr id="5" name="Picture 4"/>
          <p:cNvPicPr>
            <a:picLocks noChangeAspect="1"/>
          </p:cNvPicPr>
          <p:nvPr/>
        </p:nvPicPr>
        <p:blipFill>
          <a:blip r:embed="rId4"/>
          <a:stretch>
            <a:fillRect/>
          </a:stretch>
        </p:blipFill>
        <p:spPr>
          <a:xfrm>
            <a:off x="403937" y="2277649"/>
            <a:ext cx="913308" cy="765773"/>
          </a:xfrm>
          <a:prstGeom prst="rect">
            <a:avLst/>
          </a:prstGeom>
        </p:spPr>
      </p:pic>
      <p:pic>
        <p:nvPicPr>
          <p:cNvPr id="10" name="Picture 9"/>
          <p:cNvPicPr>
            <a:picLocks noChangeAspect="1"/>
          </p:cNvPicPr>
          <p:nvPr/>
        </p:nvPicPr>
        <p:blipFill>
          <a:blip r:embed="rId5"/>
          <a:stretch>
            <a:fillRect/>
          </a:stretch>
        </p:blipFill>
        <p:spPr>
          <a:xfrm>
            <a:off x="467788" y="3236028"/>
            <a:ext cx="785605" cy="100050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163" y="4429142"/>
            <a:ext cx="956856" cy="920053"/>
          </a:xfrm>
          <a:prstGeom prst="rect">
            <a:avLst/>
          </a:prstGeom>
        </p:spPr>
      </p:pic>
    </p:spTree>
    <p:extLst>
      <p:ext uri="{BB962C8B-B14F-4D97-AF65-F5344CB8AC3E}">
        <p14:creationId xmlns:p14="http://schemas.microsoft.com/office/powerpoint/2010/main" val="741971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
                                        <p:tgtEl>
                                          <p:spTgt spid="6"/>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6"/>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4027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a:t>
            </a:r>
            <a:endParaRPr lang="en-US" dirty="0"/>
          </a:p>
        </p:txBody>
      </p:sp>
      <p:sp>
        <p:nvSpPr>
          <p:cNvPr id="3" name="Subtitle 2"/>
          <p:cNvSpPr>
            <a:spLocks noGrp="1"/>
          </p:cNvSpPr>
          <p:nvPr>
            <p:ph type="subTitle" idx="1"/>
          </p:nvPr>
        </p:nvSpPr>
        <p:spPr/>
        <p:txBody>
          <a:bodyPr/>
          <a:lstStyle/>
          <a:p>
            <a:r>
              <a:rPr lang="en-US" sz="2800" dirty="0"/>
              <a:t>Getting started with Mobile development with Office 365</a:t>
            </a:r>
            <a:endParaRPr lang="en-US" dirty="0"/>
          </a:p>
        </p:txBody>
      </p:sp>
    </p:spTree>
    <p:extLst>
      <p:ext uri="{BB962C8B-B14F-4D97-AF65-F5344CB8AC3E}">
        <p14:creationId xmlns:p14="http://schemas.microsoft.com/office/powerpoint/2010/main" val="393924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Choices for Mobile Development</a:t>
            </a:r>
            <a:endParaRPr lang="en-US" dirty="0"/>
          </a:p>
        </p:txBody>
      </p:sp>
      <p:sp>
        <p:nvSpPr>
          <p:cNvPr id="2" name="Text Placeholder 1"/>
          <p:cNvSpPr>
            <a:spLocks noGrp="1"/>
          </p:cNvSpPr>
          <p:nvPr>
            <p:ph type="body" sz="quarter" idx="10"/>
          </p:nvPr>
        </p:nvSpPr>
        <p:spPr/>
        <p:txBody>
          <a:bodyPr/>
          <a:lstStyle/>
          <a:p>
            <a:pPr marL="742950" indent="-742950">
              <a:buFont typeface="+mj-lt"/>
              <a:buAutoNum type="arabicPeriod"/>
            </a:pPr>
            <a:r>
              <a:rPr lang="en-US" dirty="0" smtClean="0"/>
              <a:t>Target the Windows Platform</a:t>
            </a:r>
          </a:p>
          <a:p>
            <a:pPr marL="917989" lvl="1" indent="-571500">
              <a:buFont typeface="Arial" panose="020B0604020202020204" pitchFamily="34" charset="0"/>
              <a:buChar char="•"/>
            </a:pPr>
            <a:r>
              <a:rPr lang="en-US" dirty="0" smtClean="0"/>
              <a:t>Develop apps that run in Windows and Windows Phone</a:t>
            </a:r>
          </a:p>
          <a:p>
            <a:pPr marL="742950" indent="-742950">
              <a:buFont typeface="+mj-lt"/>
              <a:buAutoNum type="arabicPeriod"/>
            </a:pPr>
            <a:r>
              <a:rPr lang="en-US" dirty="0" smtClean="0"/>
              <a:t>Target the Android Platform</a:t>
            </a:r>
          </a:p>
          <a:p>
            <a:pPr marL="917989" lvl="1" indent="-571500">
              <a:buFont typeface="Arial" panose="020B0604020202020204" pitchFamily="34" charset="0"/>
              <a:buChar char="•"/>
            </a:pPr>
            <a:r>
              <a:rPr lang="en-US" dirty="0" smtClean="0"/>
              <a:t>Develop apps that run on Android devices</a:t>
            </a:r>
          </a:p>
          <a:p>
            <a:pPr marL="742950" indent="-742950">
              <a:buFont typeface="+mj-lt"/>
              <a:buAutoNum type="arabicPeriod"/>
            </a:pPr>
            <a:r>
              <a:rPr lang="en-US" dirty="0" smtClean="0"/>
              <a:t>Target the iOS Platform</a:t>
            </a:r>
          </a:p>
          <a:p>
            <a:pPr marL="917989" lvl="1" indent="-571500">
              <a:buFont typeface="Arial" panose="020B0604020202020204" pitchFamily="34" charset="0"/>
              <a:buChar char="•"/>
            </a:pPr>
            <a:r>
              <a:rPr lang="en-US" dirty="0" smtClean="0"/>
              <a:t>Develop apps that run on iOS devices such as iPhone and iPad</a:t>
            </a:r>
          </a:p>
          <a:p>
            <a:pPr marL="742950" indent="-742950">
              <a:buFont typeface="+mj-lt"/>
              <a:buAutoNum type="arabicPeriod"/>
            </a:pPr>
            <a:r>
              <a:rPr lang="en-US" dirty="0" smtClean="0"/>
              <a:t>Target Multiple Platforms</a:t>
            </a:r>
          </a:p>
          <a:p>
            <a:pPr marL="917989" lvl="1" indent="-571500">
              <a:buFont typeface="Arial" panose="020B0604020202020204" pitchFamily="34" charset="0"/>
              <a:buChar char="•"/>
            </a:pPr>
            <a:r>
              <a:rPr lang="en-US" dirty="0" smtClean="0"/>
              <a:t>Develop apps which can be targeted for more than one platform</a:t>
            </a:r>
          </a:p>
          <a:p>
            <a:pPr marL="917989" lvl="1" indent="-571500">
              <a:buFont typeface="Arial" panose="020B0604020202020204" pitchFamily="34" charset="0"/>
              <a:buChar char="•"/>
            </a:pPr>
            <a:r>
              <a:rPr lang="en-US" dirty="0" smtClean="0"/>
              <a:t>Use Cordova to develop apps which target Android, iOS and Windows Phone</a:t>
            </a:r>
          </a:p>
          <a:p>
            <a:pPr marL="917989" lvl="1" indent="-571500">
              <a:buFont typeface="Arial" panose="020B0604020202020204" pitchFamily="34" charset="0"/>
              <a:buChar char="•"/>
            </a:pPr>
            <a:r>
              <a:rPr lang="en-US" dirty="0"/>
              <a:t>Use </a:t>
            </a:r>
            <a:r>
              <a:rPr lang="en-US" dirty="0" smtClean="0"/>
              <a:t>Xamarin to </a:t>
            </a:r>
            <a:r>
              <a:rPr lang="en-US" dirty="0"/>
              <a:t>develop apps which target Android, iOS and Windows Phone</a:t>
            </a:r>
          </a:p>
          <a:p>
            <a:pPr marL="917989" lvl="1" indent="-571500">
              <a:buFont typeface="Arial" panose="020B0604020202020204" pitchFamily="34" charset="0"/>
              <a:buChar char="•"/>
            </a:pPr>
            <a:endParaRPr lang="en-US" dirty="0"/>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6</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69408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5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098" y="1301511"/>
            <a:ext cx="3864619" cy="1585214"/>
          </a:xfrm>
          <a:prstGeom prst="rect">
            <a:avLst/>
          </a:prstGeom>
        </p:spPr>
      </p:pic>
      <p:sp>
        <p:nvSpPr>
          <p:cNvPr id="9" name="Title 8"/>
          <p:cNvSpPr>
            <a:spLocks noGrp="1"/>
          </p:cNvSpPr>
          <p:nvPr>
            <p:ph type="title"/>
          </p:nvPr>
        </p:nvSpPr>
        <p:spPr/>
        <p:txBody>
          <a:bodyPr/>
          <a:lstStyle/>
          <a:p>
            <a:r>
              <a:rPr lang="en-US" dirty="0" smtClean="0"/>
              <a:t>Vision</a:t>
            </a:r>
            <a:endParaRPr lang="en-US" dirty="0"/>
          </a:p>
        </p:txBody>
      </p:sp>
      <p:grpSp>
        <p:nvGrpSpPr>
          <p:cNvPr id="357" name="Group 356"/>
          <p:cNvGrpSpPr/>
          <p:nvPr/>
        </p:nvGrpSpPr>
        <p:grpSpPr>
          <a:xfrm>
            <a:off x="294484" y="1196039"/>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2" rIns="91403" bIns="45702" numCol="1" anchor="t" anchorCtr="0" compatLnSpc="1">
                <a:prstTxWarp prst="textNoShape">
                  <a:avLst/>
                </a:prstTxWarp>
                <a:noAutofit/>
              </a:bodyPr>
              <a:lstStyle/>
              <a:p>
                <a:pPr defTabSz="932372"/>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32194"/>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559"/>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559"/>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algn="ctr" defTabSz="93192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3" y="2091304"/>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516" name="Rectangle 515"/>
          <p:cNvSpPr/>
          <p:nvPr/>
        </p:nvSpPr>
        <p:spPr bwMode="auto">
          <a:xfrm>
            <a:off x="469905" y="2990780"/>
            <a:ext cx="3807923" cy="89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5"/>
            <a:ext cx="3807923" cy="2805573"/>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80"/>
            <a:ext cx="3807923"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5"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372">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3" y="5375194"/>
            <a:ext cx="1055479"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535" name="Group 32"/>
          <p:cNvGrpSpPr>
            <a:grpSpLocks noChangeAspect="1"/>
          </p:cNvGrpSpPr>
          <p:nvPr/>
        </p:nvGrpSpPr>
        <p:grpSpPr bwMode="auto">
          <a:xfrm>
            <a:off x="685933" y="5676062"/>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555" name="Group 554"/>
          <p:cNvGrpSpPr/>
          <p:nvPr/>
        </p:nvGrpSpPr>
        <p:grpSpPr>
          <a:xfrm>
            <a:off x="2343882"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372">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2" y="4560179"/>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nvGrpSpPr>
          <p:cNvPr id="559" name="Group 558"/>
          <p:cNvGrpSpPr/>
          <p:nvPr/>
        </p:nvGrpSpPr>
        <p:grpSpPr>
          <a:xfrm>
            <a:off x="691003" y="5032269"/>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372">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7" y="6155007"/>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75" name="Freeform 35"/>
          <p:cNvSpPr>
            <a:spLocks noChangeAspect="1" noEditPoints="1"/>
          </p:cNvSpPr>
          <p:nvPr/>
        </p:nvSpPr>
        <p:spPr bwMode="auto">
          <a:xfrm>
            <a:off x="2343882" y="4070677"/>
            <a:ext cx="1321245"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nvGrpSpPr>
          <p:cNvPr id="576" name="Group 53"/>
          <p:cNvGrpSpPr>
            <a:grpSpLocks noChangeAspect="1"/>
          </p:cNvGrpSpPr>
          <p:nvPr/>
        </p:nvGrpSpPr>
        <p:grpSpPr bwMode="auto">
          <a:xfrm>
            <a:off x="2343883" y="4515577"/>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611" name="Freeform 33"/>
          <p:cNvSpPr>
            <a:spLocks noChangeAspect="1" noEditPoints="1"/>
          </p:cNvSpPr>
          <p:nvPr/>
        </p:nvSpPr>
        <p:spPr bwMode="auto">
          <a:xfrm>
            <a:off x="2343882" y="5802094"/>
            <a:ext cx="837158" cy="347041"/>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pic>
        <p:nvPicPr>
          <p:cNvPr id="612" name="Picture 6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80"/>
            <a:ext cx="3807923" cy="89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80"/>
            <a:ext cx="3807923"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6"/>
            <a:ext cx="3807923" cy="2831382"/>
            <a:chOff x="4318705" y="3887512"/>
            <a:chExt cx="3809455" cy="2832522"/>
          </a:xfrm>
        </p:grpSpPr>
        <p:sp>
          <p:nvSpPr>
            <p:cNvPr id="615" name="Rectangle 614"/>
            <p:cNvSpPr/>
            <p:nvPr/>
          </p:nvSpPr>
          <p:spPr bwMode="auto">
            <a:xfrm>
              <a:off x="4318705"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372"/>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372"/>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372"/>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372">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372">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372">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372">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736">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736">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736">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379"/>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defTabSz="932194"/>
              <a:endParaRPr lang="en-US" sz="1799">
                <a:solidFill>
                  <a:srgbClr val="FFFFFF"/>
                </a:solidFill>
              </a:endParaRPr>
            </a:p>
          </p:txBody>
        </p:sp>
      </p:grpSp>
      <p:sp>
        <p:nvSpPr>
          <p:cNvPr id="658" name="Rectangle 657"/>
          <p:cNvSpPr/>
          <p:nvPr/>
        </p:nvSpPr>
        <p:spPr bwMode="auto">
          <a:xfrm>
            <a:off x="8169036" y="2990780"/>
            <a:ext cx="3807923" cy="896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5"/>
            <a:ext cx="3807923" cy="2805573"/>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80"/>
            <a:ext cx="3807923"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10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cxnSp>
        <p:nvCxnSpPr>
          <p:cNvPr id="661" name="Straight Connector 660"/>
          <p:cNvCxnSpPr/>
          <p:nvPr/>
        </p:nvCxnSpPr>
        <p:spPr>
          <a:xfrm>
            <a:off x="8226427" y="5504394"/>
            <a:ext cx="3633278"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0"/>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499" y="4934893"/>
            <a:ext cx="966411" cy="258899"/>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8"/>
            <a:ext cx="324509" cy="411770"/>
          </a:xfrm>
          <a:prstGeom prst="rect">
            <a:avLst/>
          </a:prstGeom>
        </p:spPr>
      </p:pic>
      <p:pic>
        <p:nvPicPr>
          <p:cNvPr id="669" name="Picture 668"/>
          <p:cNvPicPr>
            <a:picLocks noChangeAspect="1"/>
          </p:cNvPicPr>
          <p:nvPr/>
        </p:nvPicPr>
        <p:blipFill rotWithShape="1">
          <a:blip r:embed="rId14">
            <a:extLst>
              <a:ext uri="{28A0092B-C50C-407E-A947-70E740481C1C}">
                <a14:useLocalDpi xmlns:a14="http://schemas.microsoft.com/office/drawing/2010/main" val="0"/>
              </a:ext>
            </a:extLst>
          </a:blip>
          <a:srcRect r="74521" b="13629"/>
          <a:stretch/>
        </p:blipFill>
        <p:spPr>
          <a:xfrm>
            <a:off x="9066727" y="4854758"/>
            <a:ext cx="407270" cy="409011"/>
          </a:xfrm>
          <a:prstGeom prst="rect">
            <a:avLst/>
          </a:prstGeom>
        </p:spPr>
      </p:pic>
      <p:pic>
        <p:nvPicPr>
          <p:cNvPr id="664" name="Picture 6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24002" y="5652215"/>
            <a:ext cx="1019895"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3"/>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4" y="4115618"/>
            <a:ext cx="484844" cy="455870"/>
          </a:xfrm>
          <a:prstGeom prst="rect">
            <a:avLst/>
          </a:prstGeom>
        </p:spPr>
      </p:pic>
      <p:pic>
        <p:nvPicPr>
          <p:cNvPr id="671" name="Picture 670"/>
          <p:cNvPicPr>
            <a:picLocks noChangeAspect="1"/>
          </p:cNvPicPr>
          <p:nvPr/>
        </p:nvPicPr>
        <p:blipFill rotWithShape="1">
          <a:blip r:embed="rId19">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2"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0" tIns="45695" rIns="91390" bIns="45695" numCol="1" anchor="t" anchorCtr="0" compatLnSpc="1">
              <a:prstTxWarp prst="textNoShape">
                <a:avLst/>
              </a:prstTxWarp>
            </a:bodyPr>
            <a:lstStyle/>
            <a:p>
              <a:pPr defTabSz="932194"/>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0" tIns="45695" rIns="91390" bIns="45695" numCol="1" anchor="t" anchorCtr="0" compatLnSpc="1">
              <a:prstTxWarp prst="textNoShape">
                <a:avLst/>
              </a:prstTxWarp>
            </a:bodyPr>
            <a:lstStyle/>
            <a:p>
              <a:pPr defTabSz="932194"/>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6"/>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5" y="4133642"/>
            <a:ext cx="694717" cy="426538"/>
          </a:xfrm>
          <a:prstGeom prst="rect">
            <a:avLst/>
          </a:prstGeom>
        </p:spPr>
      </p:pic>
      <p:grpSp>
        <p:nvGrpSpPr>
          <p:cNvPr id="692" name="Group 691"/>
          <p:cNvGrpSpPr>
            <a:grpSpLocks noChangeAspect="1"/>
          </p:cNvGrpSpPr>
          <p:nvPr/>
        </p:nvGrpSpPr>
        <p:grpSpPr>
          <a:xfrm>
            <a:off x="8497332" y="4745328"/>
            <a:ext cx="401514" cy="566700"/>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17179168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a:t>
            </a:r>
            <a:r>
              <a:rPr lang="en-US" baseline="0" dirty="0" smtClean="0"/>
              <a:t> App project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241"/>
          <a:stretch/>
        </p:blipFill>
        <p:spPr>
          <a:xfrm>
            <a:off x="1740534" y="1341512"/>
            <a:ext cx="8646056" cy="4704424"/>
          </a:xfrm>
          <a:prstGeom prst="rect">
            <a:avLst/>
          </a:prstGeom>
        </p:spPr>
      </p:pic>
    </p:spTree>
    <p:extLst>
      <p:ext uri="{BB962C8B-B14F-4D97-AF65-F5344CB8AC3E}">
        <p14:creationId xmlns:p14="http://schemas.microsoft.com/office/powerpoint/2010/main" val="151138096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2C87EC-C796-48CF-A1ED-51EC3C3FFFA2}">
  <ds:schemaRefs>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purl.org/dc/terms/"/>
  </ds:schemaRefs>
</ds:datastoreItem>
</file>

<file path=customXml/itemProps3.xml><?xml version="1.0" encoding="utf-8"?>
<ds:datastoreItem xmlns:ds="http://schemas.openxmlformats.org/officeDocument/2006/customXml" ds:itemID="{1B6D018A-B68C-4382-B334-319055AF86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1474</Words>
  <Application>Microsoft Office PowerPoint</Application>
  <PresentationFormat>Custom</PresentationFormat>
  <Paragraphs>248</Paragraphs>
  <Slides>46</Slides>
  <Notes>5</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46</vt:i4>
      </vt:variant>
    </vt:vector>
  </HeadingPairs>
  <TitlesOfParts>
    <vt:vector size="63" baseType="lpstr">
      <vt:lpstr>Arial</vt:lpstr>
      <vt:lpstr>Calibri</vt:lpstr>
      <vt:lpstr>Consolas</vt:lpstr>
      <vt:lpstr>Courier New</vt:lpstr>
      <vt:lpstr>Lucida Console</vt:lpstr>
      <vt:lpstr>Segoe UI</vt:lpstr>
      <vt:lpstr>Segoe UI Light</vt:lpstr>
      <vt:lpstr>Segoe UI Semibold</vt:lpstr>
      <vt:lpstr>Segoe UI Semilight</vt:lpstr>
      <vt:lpstr>Wingdings</vt:lpstr>
      <vt:lpstr>5-30055_Office Template 2012 - 16x9 - White Background</vt:lpstr>
      <vt:lpstr>TechEd 2014 Dk Blue</vt:lpstr>
      <vt:lpstr>1_Metro Presentation</vt:lpstr>
      <vt:lpstr>2_Metro Presentation</vt:lpstr>
      <vt:lpstr>1_TEE14 Speaker PPT Template</vt:lpstr>
      <vt:lpstr>TEE14 Speaker PPT Template</vt:lpstr>
      <vt:lpstr>3_Metro Presentation</vt:lpstr>
      <vt:lpstr>Office 365 Development</vt:lpstr>
      <vt:lpstr>Course Agenda</vt:lpstr>
      <vt:lpstr>Getting started with Mobile development with Office 365</vt:lpstr>
      <vt:lpstr>Agenda </vt:lpstr>
      <vt:lpstr>Intro</vt:lpstr>
      <vt:lpstr>Choices for Mobile Development</vt:lpstr>
      <vt:lpstr>Vision</vt:lpstr>
      <vt:lpstr>Windows Platform</vt:lpstr>
      <vt:lpstr>Universal App project template</vt:lpstr>
      <vt:lpstr>Adding Connected Services</vt:lpstr>
      <vt:lpstr>Connected Services Permissions</vt:lpstr>
      <vt:lpstr>“Client” object constructor example</vt:lpstr>
      <vt:lpstr>Authentication UI</vt:lpstr>
      <vt:lpstr>Office 365 Service Communication</vt:lpstr>
      <vt:lpstr>PowerPoint Presentation</vt:lpstr>
      <vt:lpstr>Native Platforms</vt:lpstr>
      <vt:lpstr>Getting Started with the Android SDK</vt:lpstr>
      <vt:lpstr>The New Android Platform IDE</vt:lpstr>
      <vt:lpstr>Office 365 SDK for Android</vt:lpstr>
      <vt:lpstr>PowerPoint Presentation</vt:lpstr>
      <vt:lpstr>Developing for iOS</vt:lpstr>
      <vt:lpstr>Office 365 SDK for iOS</vt:lpstr>
      <vt:lpstr>PowerPoint Presentation</vt:lpstr>
      <vt:lpstr>Multi-platform</vt:lpstr>
      <vt:lpstr>What is a Hybrid App?</vt:lpstr>
      <vt:lpstr>What is Cordova?</vt:lpstr>
      <vt:lpstr>Multi-Device Hybrid Apps for Visual Studio</vt:lpstr>
      <vt:lpstr>Creating a Cordova App</vt:lpstr>
      <vt:lpstr>Debugging with Ripple</vt:lpstr>
      <vt:lpstr>Debugging with Windows Phone</vt:lpstr>
      <vt:lpstr>PowerPoint Presentation</vt:lpstr>
      <vt:lpstr>What is Xamarin?</vt:lpstr>
      <vt:lpstr>Evolution of the Xamarin Platform</vt:lpstr>
      <vt:lpstr>Xamarin Setup</vt:lpstr>
      <vt:lpstr>Creating an Android App Project</vt:lpstr>
      <vt:lpstr>Android Layouts</vt:lpstr>
      <vt:lpstr>Adding Connected Services</vt:lpstr>
      <vt:lpstr>C# Code to Authenticate the User</vt:lpstr>
      <vt:lpstr>Authentication Flow</vt:lpstr>
      <vt:lpstr>PowerPoint Presentation</vt:lpstr>
      <vt:lpstr>Summary </vt:lpstr>
      <vt:lpstr>Building skills</vt:lpstr>
      <vt:lpstr>PowerPoint Presentation</vt:lpstr>
      <vt:lpstr>Roadmap</vt:lpstr>
      <vt:lpstr>Customer  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2014-11-13T22:57:41Z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300x161x1</vt:lpwstr>
  </property>
</Properties>
</file>